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6858000" cx="12192000"/>
  <p:notesSz cx="6858000" cy="9144000"/>
  <p:embeddedFontLst>
    <p:embeddedFont>
      <p:font typeface="Book Antiqua"/>
      <p:regular r:id="rId51"/>
      <p:bold r:id="rId52"/>
      <p:italic r:id="rId53"/>
      <p:boldItalic r:id="rId54"/>
    </p:embeddedFont>
    <p:embeddedFont>
      <p:font typeface="Quattrocento Sans"/>
      <p:regular r:id="rId55"/>
      <p:bold r:id="rId56"/>
      <p:italic r:id="rId57"/>
      <p:boldItalic r:id="rId58"/>
    </p:embeddedFont>
    <p:embeddedFont>
      <p:font typeface="Century Gothic"/>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63" roundtripDataSignature="AMtx7mgTu/eKIg3IjekAfy0Z6ZdvZADY1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0B9C6F-6D11-4EC4-8171-0F73FAD7FC4A}">
  <a:tblStyle styleId="{5C0B9C6F-6D11-4EC4-8171-0F73FAD7FC4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F79A1AC-BCC4-49CA-8914-A3E15DA63DDD}" styleName="Table_1">
    <a:wholeTbl>
      <a:tcTxStyle b="off" i="off">
        <a:font>
          <a:latin typeface="Trebuchet MS"/>
          <a:ea typeface="Trebuchet MS"/>
          <a:cs typeface="Trebuchet M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EF3"/>
          </a:solidFill>
        </a:fill>
      </a:tcStyle>
    </a:wholeTbl>
    <a:band1H>
      <a:tcTxStyle/>
      <a:tcStyle>
        <a:fill>
          <a:solidFill>
            <a:srgbClr val="CCDCE6"/>
          </a:solidFill>
        </a:fill>
      </a:tcStyle>
    </a:band1H>
    <a:band2H>
      <a:tcTxStyle/>
    </a:band2H>
    <a:band1V>
      <a:tcTxStyle/>
      <a:tcStyle>
        <a:fill>
          <a:solidFill>
            <a:srgbClr val="CCDCE6"/>
          </a:solidFill>
        </a:fill>
      </a:tcStyle>
    </a:band1V>
    <a:band2V>
      <a:tcTxStyle/>
    </a:band2V>
    <a:lastCol>
      <a:tcTxStyle b="on" i="off">
        <a:font>
          <a:latin typeface="Trebuchet MS"/>
          <a:ea typeface="Trebuchet MS"/>
          <a:cs typeface="Trebuchet MS"/>
        </a:font>
        <a:schemeClr val="lt1"/>
      </a:tcTxStyle>
      <a:tcStyle>
        <a:fill>
          <a:solidFill>
            <a:schemeClr val="accent1"/>
          </a:solidFill>
        </a:fill>
      </a:tcStyle>
    </a:lastCol>
    <a:firstCol>
      <a:tcTxStyle b="on" i="off">
        <a:font>
          <a:latin typeface="Trebuchet MS"/>
          <a:ea typeface="Trebuchet MS"/>
          <a:cs typeface="Trebuchet MS"/>
        </a:font>
        <a:schemeClr val="lt1"/>
      </a:tcTxStyle>
      <a:tcStyle>
        <a:fill>
          <a:solidFill>
            <a:schemeClr val="accent1"/>
          </a:solidFill>
        </a:fill>
      </a:tcStyle>
    </a:firstCol>
    <a:lastRow>
      <a:tcTxStyle b="on" i="off">
        <a:font>
          <a:latin typeface="Trebuchet MS"/>
          <a:ea typeface="Trebuchet MS"/>
          <a:cs typeface="Trebuchet M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rebuchet MS"/>
          <a:ea typeface="Trebuchet MS"/>
          <a:cs typeface="Trebuchet M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enturyGothic-boldItalic.fntdata"/><Relationship Id="rId61" Type="http://schemas.openxmlformats.org/officeDocument/2006/relationships/font" Target="fonts/CenturyGothic-italic.fntdata"/><Relationship Id="rId20" Type="http://schemas.openxmlformats.org/officeDocument/2006/relationships/slide" Target="slides/slide14.xml"/><Relationship Id="rId63"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enturyGothic-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BookAntiqua-regular.fntdata"/><Relationship Id="rId50" Type="http://schemas.openxmlformats.org/officeDocument/2006/relationships/slide" Target="slides/slide44.xml"/><Relationship Id="rId53" Type="http://schemas.openxmlformats.org/officeDocument/2006/relationships/font" Target="fonts/BookAntiqua-italic.fntdata"/><Relationship Id="rId52" Type="http://schemas.openxmlformats.org/officeDocument/2006/relationships/font" Target="fonts/BookAntiqua-bold.fntdata"/><Relationship Id="rId11" Type="http://schemas.openxmlformats.org/officeDocument/2006/relationships/slide" Target="slides/slide5.xml"/><Relationship Id="rId55" Type="http://schemas.openxmlformats.org/officeDocument/2006/relationships/font" Target="fonts/QuattrocentoSans-regular.fntdata"/><Relationship Id="rId10" Type="http://schemas.openxmlformats.org/officeDocument/2006/relationships/slide" Target="slides/slide4.xml"/><Relationship Id="rId54" Type="http://schemas.openxmlformats.org/officeDocument/2006/relationships/font" Target="fonts/BookAntiqua-boldItalic.fntdata"/><Relationship Id="rId13" Type="http://schemas.openxmlformats.org/officeDocument/2006/relationships/slide" Target="slides/slide7.xml"/><Relationship Id="rId57" Type="http://schemas.openxmlformats.org/officeDocument/2006/relationships/font" Target="fonts/QuattrocentoSans-italic.fntdata"/><Relationship Id="rId12" Type="http://schemas.openxmlformats.org/officeDocument/2006/relationships/slide" Target="slides/slide6.xml"/><Relationship Id="rId56" Type="http://schemas.openxmlformats.org/officeDocument/2006/relationships/font" Target="fonts/QuattrocentoSans-bold.fntdata"/><Relationship Id="rId15" Type="http://schemas.openxmlformats.org/officeDocument/2006/relationships/slide" Target="slides/slide9.xml"/><Relationship Id="rId59" Type="http://schemas.openxmlformats.org/officeDocument/2006/relationships/font" Target="fonts/CenturyGothic-regular.fntdata"/><Relationship Id="rId14" Type="http://schemas.openxmlformats.org/officeDocument/2006/relationships/slide" Target="slides/slide8.xml"/><Relationship Id="rId58" Type="http://schemas.openxmlformats.org/officeDocument/2006/relationships/font" Target="fonts/QuattrocentoSans-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eff467781a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eff467781a_1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eff467781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eff467781a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f142fe0fa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f142fe0fab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eff467781a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eff467781a_1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eff467781a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eff467781a_1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eff467781a_1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eff467781a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showMasterSp="0" type="title">
  <p:cSld name="TITLE">
    <p:spTree>
      <p:nvGrpSpPr>
        <p:cNvPr id="22" name="Shape 22"/>
        <p:cNvGrpSpPr/>
        <p:nvPr/>
      </p:nvGrpSpPr>
      <p:grpSpPr>
        <a:xfrm>
          <a:off x="0" y="0"/>
          <a:ext cx="0" cy="0"/>
          <a:chOff x="0" y="0"/>
          <a:chExt cx="0" cy="0"/>
        </a:xfrm>
      </p:grpSpPr>
      <p:grpSp>
        <p:nvGrpSpPr>
          <p:cNvPr id="23" name="Google Shape;23;p40"/>
          <p:cNvGrpSpPr/>
          <p:nvPr/>
        </p:nvGrpSpPr>
        <p:grpSpPr>
          <a:xfrm>
            <a:off x="0" y="-8467"/>
            <a:ext cx="12192000" cy="6866467"/>
            <a:chOff x="0" y="-8467"/>
            <a:chExt cx="12192000" cy="6866467"/>
          </a:xfrm>
        </p:grpSpPr>
        <p:sp>
          <p:nvSpPr>
            <p:cNvPr id="24" name="Google Shape;24;p40"/>
            <p:cNvSpPr/>
            <p:nvPr/>
          </p:nvSpPr>
          <p:spPr>
            <a:xfrm>
              <a:off x="0" y="-7862"/>
              <a:ext cx="863600" cy="5698067"/>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5" name="Google Shape;25;p40"/>
            <p:cNvCxnSpPr/>
            <p:nvPr/>
          </p:nvCxnSpPr>
          <p:spPr>
            <a:xfrm>
              <a:off x="9371012" y="0"/>
              <a:ext cx="1219200" cy="6858000"/>
            </a:xfrm>
            <a:prstGeom prst="straightConnector1">
              <a:avLst/>
            </a:prstGeom>
            <a:noFill/>
            <a:ln cap="flat" cmpd="sng" w="9525">
              <a:solidFill>
                <a:schemeClr val="accent1">
                  <a:alpha val="69803"/>
                </a:schemeClr>
              </a:solidFill>
              <a:prstDash val="solid"/>
              <a:round/>
              <a:headEnd len="sm" w="sm" type="none"/>
              <a:tailEnd len="sm" w="sm" type="none"/>
            </a:ln>
          </p:spPr>
        </p:cxnSp>
        <p:cxnSp>
          <p:nvCxnSpPr>
            <p:cNvPr id="26" name="Google Shape;26;p40"/>
            <p:cNvCxnSpPr/>
            <p:nvPr/>
          </p:nvCxnSpPr>
          <p:spPr>
            <a:xfrm flipH="1">
              <a:off x="7425267" y="3681413"/>
              <a:ext cx="4763558" cy="3176587"/>
            </a:xfrm>
            <a:prstGeom prst="straightConnector1">
              <a:avLst/>
            </a:prstGeom>
            <a:noFill/>
            <a:ln cap="flat" cmpd="sng" w="9525">
              <a:solidFill>
                <a:schemeClr val="accent1">
                  <a:alpha val="69803"/>
                </a:schemeClr>
              </a:solidFill>
              <a:prstDash val="solid"/>
              <a:round/>
              <a:headEnd len="sm" w="sm" type="none"/>
              <a:tailEnd len="sm" w="sm" type="none"/>
            </a:ln>
          </p:spPr>
        </p:cxnSp>
        <p:sp>
          <p:nvSpPr>
            <p:cNvPr id="27" name="Google Shape;27;p4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28" name="Google Shape;28;p4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9" name="Google Shape;29;p40"/>
            <p:cNvSpPr/>
            <p:nvPr/>
          </p:nvSpPr>
          <p:spPr>
            <a:xfrm>
              <a:off x="8932333" y="3048000"/>
              <a:ext cx="3259667" cy="3810000"/>
            </a:xfrm>
            <a:prstGeom prst="triangle">
              <a:avLst>
                <a:gd fmla="val 100000" name="adj"/>
              </a:avLst>
            </a:prstGeom>
            <a:solidFill>
              <a:srgbClr val="266F8B">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266F8B">
                <a:alpha val="49803"/>
              </a:srgbClr>
            </a:solidFill>
            <a:ln>
              <a:noFill/>
            </a:ln>
          </p:spPr>
        </p:sp>
        <p:sp>
          <p:nvSpPr>
            <p:cNvPr id="31" name="Google Shape;31;p40"/>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2" name="Google Shape;32;p4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398F98">
                <a:alpha val="80000"/>
              </a:srgbClr>
            </a:solidFill>
            <a:ln>
              <a:noFill/>
            </a:ln>
          </p:spPr>
        </p:sp>
        <p:sp>
          <p:nvSpPr>
            <p:cNvPr id="33" name="Google Shape;33;p40"/>
            <p:cNvSpPr/>
            <p:nvPr/>
          </p:nvSpPr>
          <p:spPr>
            <a:xfrm>
              <a:off x="10371666" y="3589867"/>
              <a:ext cx="1817159" cy="3268133"/>
            </a:xfrm>
            <a:prstGeom prst="triangle">
              <a:avLst>
                <a:gd fmla="val 100000" name="adj"/>
              </a:avLst>
            </a:prstGeom>
            <a:solidFill>
              <a:srgbClr val="266F8B">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40"/>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0"/>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36" name="Google Shape;36;p4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подпись">
  <p:cSld name="Заголовок и подпись">
    <p:spTree>
      <p:nvGrpSpPr>
        <p:cNvPr id="90" name="Shape 90"/>
        <p:cNvGrpSpPr/>
        <p:nvPr/>
      </p:nvGrpSpPr>
      <p:grpSpPr>
        <a:xfrm>
          <a:off x="0" y="0"/>
          <a:ext cx="0" cy="0"/>
          <a:chOff x="0" y="0"/>
          <a:chExt cx="0" cy="0"/>
        </a:xfrm>
      </p:grpSpPr>
      <p:sp>
        <p:nvSpPr>
          <p:cNvPr id="91" name="Google Shape;91;p49"/>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9"/>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3" name="Google Shape;93;p4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4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с подписью">
  <p:cSld name="Цитата с подписью">
    <p:spTree>
      <p:nvGrpSpPr>
        <p:cNvPr id="96" name="Shape 96"/>
        <p:cNvGrpSpPr/>
        <p:nvPr/>
      </p:nvGrpSpPr>
      <p:grpSpPr>
        <a:xfrm>
          <a:off x="0" y="0"/>
          <a:ext cx="0" cy="0"/>
          <a:chOff x="0" y="0"/>
          <a:chExt cx="0" cy="0"/>
        </a:xfrm>
      </p:grpSpPr>
      <p:sp>
        <p:nvSpPr>
          <p:cNvPr id="97" name="Google Shape;97;p50"/>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50"/>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9" name="Google Shape;99;p50"/>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0" name="Google Shape;100;p5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5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5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50"/>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7EC0DB"/>
                </a:solidFill>
                <a:latin typeface="Arial"/>
                <a:ea typeface="Arial"/>
                <a:cs typeface="Arial"/>
                <a:sym typeface="Arial"/>
              </a:rPr>
              <a:t>“</a:t>
            </a:r>
            <a:endParaRPr/>
          </a:p>
        </p:txBody>
      </p:sp>
      <p:sp>
        <p:nvSpPr>
          <p:cNvPr id="104" name="Google Shape;104;p50"/>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7EC0DB"/>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Карточка имени">
  <p:cSld name="Карточка имени">
    <p:spTree>
      <p:nvGrpSpPr>
        <p:cNvPr id="105" name="Shape 105"/>
        <p:cNvGrpSpPr/>
        <p:nvPr/>
      </p:nvGrpSpPr>
      <p:grpSpPr>
        <a:xfrm>
          <a:off x="0" y="0"/>
          <a:ext cx="0" cy="0"/>
          <a:chOff x="0" y="0"/>
          <a:chExt cx="0" cy="0"/>
        </a:xfrm>
      </p:grpSpPr>
      <p:sp>
        <p:nvSpPr>
          <p:cNvPr id="106" name="Google Shape;106;p51"/>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51"/>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8" name="Google Shape;108;p5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5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карточки имени">
  <p:cSld name="Цитата карточки имени">
    <p:spTree>
      <p:nvGrpSpPr>
        <p:cNvPr id="111" name="Shape 111"/>
        <p:cNvGrpSpPr/>
        <p:nvPr/>
      </p:nvGrpSpPr>
      <p:grpSpPr>
        <a:xfrm>
          <a:off x="0" y="0"/>
          <a:ext cx="0" cy="0"/>
          <a:chOff x="0" y="0"/>
          <a:chExt cx="0" cy="0"/>
        </a:xfrm>
      </p:grpSpPr>
      <p:sp>
        <p:nvSpPr>
          <p:cNvPr id="112" name="Google Shape;112;p5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52"/>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4" name="Google Shape;114;p52"/>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5" name="Google Shape;115;p5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5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5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5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7EC0DB"/>
                </a:solidFill>
                <a:latin typeface="Arial"/>
                <a:ea typeface="Arial"/>
                <a:cs typeface="Arial"/>
                <a:sym typeface="Arial"/>
              </a:rPr>
              <a:t>“</a:t>
            </a:r>
            <a:endParaRPr/>
          </a:p>
        </p:txBody>
      </p:sp>
      <p:sp>
        <p:nvSpPr>
          <p:cNvPr id="119" name="Google Shape;119;p5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7EC0DB"/>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Истина или ложь">
  <p:cSld name="Истина или ложь">
    <p:spTree>
      <p:nvGrpSpPr>
        <p:cNvPr id="120" name="Shape 120"/>
        <p:cNvGrpSpPr/>
        <p:nvPr/>
      </p:nvGrpSpPr>
      <p:grpSpPr>
        <a:xfrm>
          <a:off x="0" y="0"/>
          <a:ext cx="0" cy="0"/>
          <a:chOff x="0" y="0"/>
          <a:chExt cx="0" cy="0"/>
        </a:xfrm>
      </p:grpSpPr>
      <p:sp>
        <p:nvSpPr>
          <p:cNvPr id="121" name="Google Shape;121;p53"/>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53"/>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3" name="Google Shape;123;p53"/>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4" name="Google Shape;124;p5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5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5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127" name="Shape 127"/>
        <p:cNvGrpSpPr/>
        <p:nvPr/>
      </p:nvGrpSpPr>
      <p:grpSpPr>
        <a:xfrm>
          <a:off x="0" y="0"/>
          <a:ext cx="0" cy="0"/>
          <a:chOff x="0" y="0"/>
          <a:chExt cx="0" cy="0"/>
        </a:xfrm>
      </p:grpSpPr>
      <p:sp>
        <p:nvSpPr>
          <p:cNvPr id="128" name="Google Shape;128;p5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54"/>
          <p:cNvSpPr txBox="1"/>
          <p:nvPr>
            <p:ph idx="1" type="body"/>
          </p:nvPr>
        </p:nvSpPr>
        <p:spPr>
          <a:xfrm rot="5400000">
            <a:off x="3035282"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0" name="Google Shape;130;p5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5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5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133" name="Shape 133"/>
        <p:cNvGrpSpPr/>
        <p:nvPr/>
      </p:nvGrpSpPr>
      <p:grpSpPr>
        <a:xfrm>
          <a:off x="0" y="0"/>
          <a:ext cx="0" cy="0"/>
          <a:chOff x="0" y="0"/>
          <a:chExt cx="0" cy="0"/>
        </a:xfrm>
      </p:grpSpPr>
      <p:sp>
        <p:nvSpPr>
          <p:cNvPr id="134" name="Google Shape;134;p55"/>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55"/>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6" name="Google Shape;136;p5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5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5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39" name="Shape 39"/>
        <p:cNvGrpSpPr/>
        <p:nvPr/>
      </p:nvGrpSpPr>
      <p:grpSpPr>
        <a:xfrm>
          <a:off x="0" y="0"/>
          <a:ext cx="0" cy="0"/>
          <a:chOff x="0" y="0"/>
          <a:chExt cx="0" cy="0"/>
        </a:xfrm>
      </p:grpSpPr>
      <p:sp>
        <p:nvSpPr>
          <p:cNvPr id="40" name="Google Shape;40;p4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4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2" name="Google Shape;42;p4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45" name="Shape 45"/>
        <p:cNvGrpSpPr/>
        <p:nvPr/>
      </p:nvGrpSpPr>
      <p:grpSpPr>
        <a:xfrm>
          <a:off x="0" y="0"/>
          <a:ext cx="0" cy="0"/>
          <a:chOff x="0" y="0"/>
          <a:chExt cx="0" cy="0"/>
        </a:xfrm>
      </p:grpSpPr>
      <p:sp>
        <p:nvSpPr>
          <p:cNvPr id="46" name="Google Shape;46;p42"/>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2"/>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48" name="Google Shape;48;p4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51" name="Shape 51"/>
        <p:cNvGrpSpPr/>
        <p:nvPr/>
      </p:nvGrpSpPr>
      <p:grpSpPr>
        <a:xfrm>
          <a:off x="0" y="0"/>
          <a:ext cx="0" cy="0"/>
          <a:chOff x="0" y="0"/>
          <a:chExt cx="0" cy="0"/>
        </a:xfrm>
      </p:grpSpPr>
      <p:sp>
        <p:nvSpPr>
          <p:cNvPr id="52" name="Google Shape;52;p4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3"/>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4" name="Google Shape;54;p43"/>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5" name="Google Shape;55;p4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58" name="Shape 58"/>
        <p:cNvGrpSpPr/>
        <p:nvPr/>
      </p:nvGrpSpPr>
      <p:grpSpPr>
        <a:xfrm>
          <a:off x="0" y="0"/>
          <a:ext cx="0" cy="0"/>
          <a:chOff x="0" y="0"/>
          <a:chExt cx="0" cy="0"/>
        </a:xfrm>
      </p:grpSpPr>
      <p:sp>
        <p:nvSpPr>
          <p:cNvPr id="59" name="Google Shape;59;p4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4"/>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1" name="Google Shape;61;p44"/>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2" name="Google Shape;62;p44"/>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3" name="Google Shape;63;p44"/>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4" name="Google Shape;64;p4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67" name="Shape 67"/>
        <p:cNvGrpSpPr/>
        <p:nvPr/>
      </p:nvGrpSpPr>
      <p:grpSpPr>
        <a:xfrm>
          <a:off x="0" y="0"/>
          <a:ext cx="0" cy="0"/>
          <a:chOff x="0" y="0"/>
          <a:chExt cx="0" cy="0"/>
        </a:xfrm>
      </p:grpSpPr>
      <p:sp>
        <p:nvSpPr>
          <p:cNvPr id="68" name="Google Shape;68;p4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72" name="Shape 72"/>
        <p:cNvGrpSpPr/>
        <p:nvPr/>
      </p:nvGrpSpPr>
      <p:grpSpPr>
        <a:xfrm>
          <a:off x="0" y="0"/>
          <a:ext cx="0" cy="0"/>
          <a:chOff x="0" y="0"/>
          <a:chExt cx="0" cy="0"/>
        </a:xfrm>
      </p:grpSpPr>
      <p:sp>
        <p:nvSpPr>
          <p:cNvPr id="73" name="Google Shape;73;p4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76" name="Shape 76"/>
        <p:cNvGrpSpPr/>
        <p:nvPr/>
      </p:nvGrpSpPr>
      <p:grpSpPr>
        <a:xfrm>
          <a:off x="0" y="0"/>
          <a:ext cx="0" cy="0"/>
          <a:chOff x="0" y="0"/>
          <a:chExt cx="0" cy="0"/>
        </a:xfrm>
      </p:grpSpPr>
      <p:sp>
        <p:nvSpPr>
          <p:cNvPr id="77" name="Google Shape;77;p47"/>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7"/>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9" name="Google Shape;79;p47"/>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80" name="Google Shape;80;p4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83" name="Shape 83"/>
        <p:cNvGrpSpPr/>
        <p:nvPr/>
      </p:nvGrpSpPr>
      <p:grpSpPr>
        <a:xfrm>
          <a:off x="0" y="0"/>
          <a:ext cx="0" cy="0"/>
          <a:chOff x="0" y="0"/>
          <a:chExt cx="0" cy="0"/>
        </a:xfrm>
      </p:grpSpPr>
      <p:sp>
        <p:nvSpPr>
          <p:cNvPr id="84" name="Google Shape;84;p48"/>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8"/>
          <p:cNvSpPr/>
          <p:nvPr>
            <p:ph idx="2" type="pic"/>
          </p:nvPr>
        </p:nvSpPr>
        <p:spPr>
          <a:xfrm>
            <a:off x="677334" y="609600"/>
            <a:ext cx="8596668" cy="3845718"/>
          </a:xfrm>
          <a:prstGeom prst="rect">
            <a:avLst/>
          </a:prstGeom>
          <a:noFill/>
          <a:ln>
            <a:noFill/>
          </a:ln>
        </p:spPr>
      </p:sp>
      <p:sp>
        <p:nvSpPr>
          <p:cNvPr id="86" name="Google Shape;86;p48"/>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7" name="Google Shape;87;p4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9" name="Google Shape;89;p4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39"/>
          <p:cNvGrpSpPr/>
          <p:nvPr/>
        </p:nvGrpSpPr>
        <p:grpSpPr>
          <a:xfrm>
            <a:off x="0" y="-8467"/>
            <a:ext cx="12192000" cy="6866467"/>
            <a:chOff x="0" y="-8467"/>
            <a:chExt cx="12192000" cy="6866467"/>
          </a:xfrm>
        </p:grpSpPr>
        <p:cxnSp>
          <p:nvCxnSpPr>
            <p:cNvPr id="7" name="Google Shape;7;p39"/>
            <p:cNvCxnSpPr/>
            <p:nvPr/>
          </p:nvCxnSpPr>
          <p:spPr>
            <a:xfrm>
              <a:off x="9371012" y="0"/>
              <a:ext cx="1219200" cy="6858000"/>
            </a:xfrm>
            <a:prstGeom prst="straightConnector1">
              <a:avLst/>
            </a:prstGeom>
            <a:noFill/>
            <a:ln cap="flat" cmpd="sng" w="9525">
              <a:solidFill>
                <a:schemeClr val="accent1">
                  <a:alpha val="69803"/>
                </a:schemeClr>
              </a:solidFill>
              <a:prstDash val="solid"/>
              <a:round/>
              <a:headEnd len="sm" w="sm" type="none"/>
              <a:tailEnd len="sm" w="sm" type="none"/>
            </a:ln>
          </p:spPr>
        </p:cxnSp>
        <p:cxnSp>
          <p:nvCxnSpPr>
            <p:cNvPr id="8" name="Google Shape;8;p39"/>
            <p:cNvCxnSpPr/>
            <p:nvPr/>
          </p:nvCxnSpPr>
          <p:spPr>
            <a:xfrm flipH="1">
              <a:off x="7425267" y="3681413"/>
              <a:ext cx="4763558" cy="3176587"/>
            </a:xfrm>
            <a:prstGeom prst="straightConnector1">
              <a:avLst/>
            </a:prstGeom>
            <a:noFill/>
            <a:ln cap="flat" cmpd="sng" w="9525">
              <a:solidFill>
                <a:schemeClr val="accent1">
                  <a:alpha val="69803"/>
                </a:schemeClr>
              </a:solidFill>
              <a:prstDash val="solid"/>
              <a:round/>
              <a:headEnd len="sm" w="sm" type="none"/>
              <a:tailEnd len="sm" w="sm" type="none"/>
            </a:ln>
          </p:spPr>
        </p:cxnSp>
        <p:sp>
          <p:nvSpPr>
            <p:cNvPr id="9" name="Google Shape;9;p39"/>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0" name="Google Shape;10;p39"/>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39"/>
            <p:cNvSpPr/>
            <p:nvPr/>
          </p:nvSpPr>
          <p:spPr>
            <a:xfrm>
              <a:off x="8932333" y="3048000"/>
              <a:ext cx="3259667" cy="3810000"/>
            </a:xfrm>
            <a:prstGeom prst="triangle">
              <a:avLst>
                <a:gd fmla="val 100000" name="adj"/>
              </a:avLst>
            </a:prstGeom>
            <a:solidFill>
              <a:srgbClr val="266F8B">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9"/>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266F8B">
                <a:alpha val="49803"/>
              </a:srgbClr>
            </a:solidFill>
            <a:ln>
              <a:noFill/>
            </a:ln>
          </p:spPr>
        </p:sp>
        <p:sp>
          <p:nvSpPr>
            <p:cNvPr id="13" name="Google Shape;13;p39"/>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4" name="Google Shape;14;p39"/>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398F98">
                <a:alpha val="80000"/>
              </a:srgbClr>
            </a:solidFill>
            <a:ln>
              <a:noFill/>
            </a:ln>
          </p:spPr>
        </p:sp>
        <p:sp>
          <p:nvSpPr>
            <p:cNvPr id="15" name="Google Shape;15;p39"/>
            <p:cNvSpPr/>
            <p:nvPr/>
          </p:nvSpPr>
          <p:spPr>
            <a:xfrm>
              <a:off x="10371666" y="3589867"/>
              <a:ext cx="1817159" cy="3268133"/>
            </a:xfrm>
            <a:prstGeom prst="triangle">
              <a:avLst>
                <a:gd fmla="val 100000" name="adj"/>
              </a:avLst>
            </a:prstGeom>
            <a:solidFill>
              <a:srgbClr val="266F8B">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9"/>
            <p:cNvSpPr/>
            <p:nvPr/>
          </p:nvSpPr>
          <p:spPr>
            <a:xfrm>
              <a:off x="0" y="4013200"/>
              <a:ext cx="448733" cy="2844800"/>
            </a:xfrm>
            <a:prstGeom prst="triangle">
              <a:avLst>
                <a:gd fmla="val 0" name="adj"/>
              </a:avLst>
            </a:prstGeom>
            <a:solidFill>
              <a:schemeClr val="accent1">
                <a:alpha val="6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3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39"/>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3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3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3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2.jpg"/><Relationship Id="rId5"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20.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19.png"/><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17.jpg"/><Relationship Id="rId5"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25.png"/><Relationship Id="rId6"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27.png"/><Relationship Id="rId6"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facebook.com/InternationalStudentsAdaptationandntegration" TargetMode="External"/><Relationship Id="rId4" Type="http://schemas.openxmlformats.org/officeDocument/2006/relationships/image" Target="../media/image17.jpg"/><Relationship Id="rId5" Type="http://schemas.openxmlformats.org/officeDocument/2006/relationships/image" Target="../media/image39.png"/><Relationship Id="rId6"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jpg"/><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30.png"/><Relationship Id="rId7"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facebook.com/hashtag/CLIMAN/" TargetMode="External"/><Relationship Id="rId4" Type="http://schemas.openxmlformats.org/officeDocument/2006/relationships/image" Target="../media/image17.jpg"/><Relationship Id="rId5" Type="http://schemas.openxmlformats.org/officeDocument/2006/relationships/image" Target="../media/image11.jpg"/><Relationship Id="rId6" Type="http://schemas.openxmlformats.org/officeDocument/2006/relationships/image" Target="../media/image38.png"/><Relationship Id="rId7" Type="http://schemas.openxmlformats.org/officeDocument/2006/relationships/image" Target="../media/image36.png"/><Relationship Id="rId8"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jpg"/><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35.png"/><Relationship Id="rId6"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ww.facebook.com/hashtag/mediats?__eep__=6&amp;__cft__%5b0%5d=AZXF8QUHYYHSkksNZjCspEy7IzQ0XX6hRJeO1T-sIBIEQNTVwJxTufdV2oEtIoRtY4fuJkmaaFTBnIJc9PvREO-Ngw6ov8SmKAOnZl3hf_gqf6Rr6_ApVSAF5pduFGVS5BloUiif8Uf-kW7wVqsTn9NZ-sFtOFT3lb15z8rdPtLM6w&amp;__tn__=*NK-R" TargetMode="External"/><Relationship Id="rId4" Type="http://schemas.openxmlformats.org/officeDocument/2006/relationships/hyperlink" Target="https://www.facebook.com/hashtag/interadis?__eep__=6&amp;__cft__%5b0%5d=AZXF8QUHYYHSkksNZjCspEy7IzQ0XX6hRJeO1T-sIBIEQNTVwJxTufdV2oEtIoRtY4fuJkmaaFTBnIJc9PvREO-Ngw6ov8SmKAOnZl3hf_gqf6Rr6_ApVSAF5pduFGVS5BloUiif8Uf-kW7wVqsTn9NZ-sFtOFT3lb15z8rdPtLM6w&amp;__tn__=*NK-R" TargetMode="External"/><Relationship Id="rId9" Type="http://schemas.openxmlformats.org/officeDocument/2006/relationships/image" Target="../media/image11.jpg"/><Relationship Id="rId5" Type="http://schemas.openxmlformats.org/officeDocument/2006/relationships/hyperlink" Target="https://www.facebook.com/hashtag/climan?__eep__=6&amp;__cft__%5b0%5d=AZXF8QUHYYHSkksNZjCspEy7IzQ0XX6hRJeO1T-sIBIEQNTVwJxTufdV2oEtIoRtY4fuJkmaaFTBnIJc9PvREO-Ngw6ov8SmKAOnZl3hf_gqf6Rr6_ApVSAF5pduFGVS5BloUiif8Uf-kW7wVqsTn9NZ-sFtOFT3lb15z8rdPtLM6w&amp;__tn__=*NK-R" TargetMode="External"/><Relationship Id="rId6" Type="http://schemas.openxmlformats.org/officeDocument/2006/relationships/hyperlink" Target="https://www.facebook.com/hashtag/coopera?__eep__=6&amp;__cft__%5b0%5d=AZXF8QUHYYHSkksNZjCspEy7IzQ0XX6hRJeO1T-sIBIEQNTVwJxTufdV2oEtIoRtY4fuJkmaaFTBnIJc9PvREO-Ngw6ov8SmKAOnZl3hf_gqf6Rr6_ApVSAF5pduFGVS5BloUiif8Uf-kW7wVqsTn9NZ-sFtOFT3lb15z8rdPtLM6w&amp;__tn__=*NK-R" TargetMode="External"/><Relationship Id="rId7" Type="http://schemas.openxmlformats.org/officeDocument/2006/relationships/image" Target="../media/image17.jpg"/><Relationship Id="rId8" Type="http://schemas.openxmlformats.org/officeDocument/2006/relationships/image" Target="../media/image4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1.jpg"/><Relationship Id="rId4" Type="http://schemas.openxmlformats.org/officeDocument/2006/relationships/image" Target="../media/image17.jpg"/><Relationship Id="rId5"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jpg"/><Relationship Id="rId4" Type="http://schemas.openxmlformats.org/officeDocument/2006/relationships/image" Target="../media/image11.jpg"/><Relationship Id="rId5"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jpg"/><Relationship Id="rId4" Type="http://schemas.openxmlformats.org/officeDocument/2006/relationships/image" Target="../media/image42.jpg"/><Relationship Id="rId5"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5.png"/><Relationship Id="rId5"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7.jpg"/><Relationship Id="rId4" Type="http://schemas.openxmlformats.org/officeDocument/2006/relationships/image" Target="../media/image43.png"/><Relationship Id="rId5" Type="http://schemas.openxmlformats.org/officeDocument/2006/relationships/image" Target="../media/image45.jpg"/><Relationship Id="rId6" Type="http://schemas.openxmlformats.org/officeDocument/2006/relationships/image" Target="../media/image1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7.jpg"/><Relationship Id="rId4" Type="http://schemas.openxmlformats.org/officeDocument/2006/relationships/image" Target="../media/image17.jpg"/><Relationship Id="rId5" Type="http://schemas.openxmlformats.org/officeDocument/2006/relationships/image" Target="../media/image1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7.jpg"/><Relationship Id="rId4" Type="http://schemas.openxmlformats.org/officeDocument/2006/relationships/image" Target="../media/image1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54.png"/><Relationship Id="rId6"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46.png"/><Relationship Id="rId6"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50.png"/><Relationship Id="rId6"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8.png"/><Relationship Id="rId4" Type="http://schemas.openxmlformats.org/officeDocument/2006/relationships/image" Target="../media/image17.jpg"/><Relationship Id="rId5" Type="http://schemas.openxmlformats.org/officeDocument/2006/relationships/image" Target="../media/image1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7.jpg"/><Relationship Id="rId4" Type="http://schemas.openxmlformats.org/officeDocument/2006/relationships/image" Target="../media/image44.jpg"/><Relationship Id="rId5" Type="http://schemas.openxmlformats.org/officeDocument/2006/relationships/image" Target="../media/image59.png"/><Relationship Id="rId6" Type="http://schemas.openxmlformats.org/officeDocument/2006/relationships/image" Target="../media/image5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7.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1.jpg"/><Relationship Id="rId4" Type="http://schemas.openxmlformats.org/officeDocument/2006/relationships/image" Target="../media/image11.jpg"/><Relationship Id="rId5" Type="http://schemas.openxmlformats.org/officeDocument/2006/relationships/image" Target="../media/image1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5.jpg"/><Relationship Id="rId4" Type="http://schemas.openxmlformats.org/officeDocument/2006/relationships/image" Target="../media/image11.jpg"/><Relationship Id="rId5" Type="http://schemas.openxmlformats.org/officeDocument/2006/relationships/image" Target="../media/image1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www.facebook.com/hashtag/interadis?__eep__=6&amp;__cft__%5B0%5D=AZU4fmasIeEhK58cqLW8fH2vPp4UokaBTaSaaXxv7NkUS_yc43HsRL8XfqbF05oP_4ZtqG-OlSNIJekBAoVjxH0Y5wiJKBldGb85y8TtRCRyDEZDRPxJx012uu7gxwu1O63pA8wj-bGUB3uuZqX-RAG_IyvjCxcUgQO1ZvVm1J0KVw&amp;__tn__=*NK*F" TargetMode="External"/><Relationship Id="rId4" Type="http://schemas.openxmlformats.org/officeDocument/2006/relationships/image" Target="../media/image11.jpg"/><Relationship Id="rId5" Type="http://schemas.openxmlformats.org/officeDocument/2006/relationships/image" Target="../media/image17.jpg"/><Relationship Id="rId6"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7.jpg"/><Relationship Id="rId4" Type="http://schemas.openxmlformats.org/officeDocument/2006/relationships/image" Target="../media/image1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7.jpg"/><Relationship Id="rId4" Type="http://schemas.openxmlformats.org/officeDocument/2006/relationships/image" Target="../media/image60.jpg"/><Relationship Id="rId5"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3.png"/><Relationship Id="rId5"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3.png"/><Relationship Id="rId5"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Project HOME | HousErasmus+" id="143" name="Google Shape;143;p1"/>
          <p:cNvPicPr preferRelativeResize="0"/>
          <p:nvPr/>
        </p:nvPicPr>
        <p:blipFill rotWithShape="1">
          <a:blip r:embed="rId3">
            <a:alphaModFix/>
          </a:blip>
          <a:srcRect b="0" l="0" r="0" t="0"/>
          <a:stretch/>
        </p:blipFill>
        <p:spPr>
          <a:xfrm>
            <a:off x="1042248" y="191018"/>
            <a:ext cx="4925416" cy="1075383"/>
          </a:xfrm>
          <a:prstGeom prst="rect">
            <a:avLst/>
          </a:prstGeom>
          <a:noFill/>
          <a:ln>
            <a:noFill/>
          </a:ln>
        </p:spPr>
      </p:pic>
      <p:pic>
        <p:nvPicPr>
          <p:cNvPr descr="https://www.krok.edu.ua/media/k2/items/cache/6a50c9cc0f667726695a092dcb0e894b_XL.jpg" id="144" name="Google Shape;144;p1"/>
          <p:cNvPicPr preferRelativeResize="0"/>
          <p:nvPr/>
        </p:nvPicPr>
        <p:blipFill rotWithShape="1">
          <a:blip r:embed="rId4">
            <a:alphaModFix/>
          </a:blip>
          <a:srcRect b="0" l="0" r="0" t="41070"/>
          <a:stretch/>
        </p:blipFill>
        <p:spPr>
          <a:xfrm>
            <a:off x="0" y="5046934"/>
            <a:ext cx="4453989" cy="1811066"/>
          </a:xfrm>
          <a:prstGeom prst="rect">
            <a:avLst/>
          </a:prstGeom>
          <a:noFill/>
          <a:ln>
            <a:noFill/>
          </a:ln>
        </p:spPr>
      </p:pic>
      <p:sp>
        <p:nvSpPr>
          <p:cNvPr id="145" name="Google Shape;145;p1"/>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t/>
            </a:r>
            <a:endParaRPr/>
          </a:p>
          <a:p>
            <a:pPr indent="0" lvl="0" marL="0" rtl="0" algn="r">
              <a:spcBef>
                <a:spcPts val="1000"/>
              </a:spcBef>
              <a:spcAft>
                <a:spcPts val="0"/>
              </a:spcAft>
              <a:buSzPts val="1440"/>
              <a:buNone/>
            </a:pPr>
            <a:r>
              <a:t/>
            </a:r>
            <a:endParaRPr/>
          </a:p>
        </p:txBody>
      </p:sp>
      <p:sp>
        <p:nvSpPr>
          <p:cNvPr id="146" name="Google Shape;146;p1"/>
          <p:cNvSpPr txBox="1"/>
          <p:nvPr/>
        </p:nvSpPr>
        <p:spPr>
          <a:xfrm>
            <a:off x="1042247" y="1894465"/>
            <a:ext cx="10155141" cy="4394039"/>
          </a:xfrm>
          <a:prstGeom prst="rect">
            <a:avLst/>
          </a:prstGeom>
          <a:noFill/>
          <a:ln>
            <a:noFill/>
          </a:ln>
        </p:spPr>
        <p:txBody>
          <a:bodyPr anchorCtr="0" anchor="t" bIns="45700" lIns="91425" spcFirstLastPara="1" rIns="91425" wrap="square" tIns="45700">
            <a:normAutofit/>
          </a:bodyPr>
          <a:lstStyle/>
          <a:p>
            <a:pPr indent="0" lvl="0" marL="0" marR="0" rtl="0" algn="ctr">
              <a:lnSpc>
                <a:spcPct val="112000"/>
              </a:lnSpc>
              <a:spcBef>
                <a:spcPts val="0"/>
              </a:spcBef>
              <a:spcAft>
                <a:spcPts val="0"/>
              </a:spcAft>
              <a:buClr>
                <a:schemeClr val="dk2"/>
              </a:buClr>
              <a:buSzPts val="3500"/>
              <a:buFont typeface="Libre Franklin"/>
              <a:buNone/>
            </a:pPr>
            <a:r>
              <a:rPr b="0" i="0" lang="en-US" sz="3500" u="none" cap="none" strike="noStrike">
                <a:solidFill>
                  <a:schemeClr val="dk2"/>
                </a:solidFill>
                <a:latin typeface="Trebuchet MS"/>
                <a:ea typeface="Trebuchet MS"/>
                <a:cs typeface="Trebuchet MS"/>
                <a:sym typeface="Trebuchet MS"/>
              </a:rPr>
              <a:t>Erasmus+ CBHE Project</a:t>
            </a:r>
            <a:br>
              <a:rPr b="0" i="0" lang="en-US" sz="3500" u="none" cap="none" strike="noStrike">
                <a:solidFill>
                  <a:schemeClr val="dk2"/>
                </a:solidFill>
                <a:latin typeface="Trebuchet MS"/>
                <a:ea typeface="Trebuchet MS"/>
                <a:cs typeface="Trebuchet MS"/>
                <a:sym typeface="Trebuchet MS"/>
              </a:rPr>
            </a:br>
            <a:r>
              <a:rPr b="1" i="0" lang="en-US" sz="3500" u="none" cap="none" strike="noStrike">
                <a:solidFill>
                  <a:schemeClr val="dk2"/>
                </a:solidFill>
                <a:latin typeface="Trebuchet MS"/>
                <a:ea typeface="Trebuchet MS"/>
                <a:cs typeface="Trebuchet MS"/>
                <a:sym typeface="Trebuchet MS"/>
              </a:rPr>
              <a:t>International Students Adaptation and Integration</a:t>
            </a:r>
            <a:r>
              <a:rPr b="0" i="0" lang="en-US" sz="3500" u="none" cap="none" strike="noStrike">
                <a:solidFill>
                  <a:schemeClr val="dk2"/>
                </a:solidFill>
                <a:latin typeface="Trebuchet MS"/>
                <a:ea typeface="Trebuchet MS"/>
                <a:cs typeface="Trebuchet MS"/>
                <a:sym typeface="Trebuchet MS"/>
              </a:rPr>
              <a:t>/ </a:t>
            </a:r>
            <a:r>
              <a:rPr b="1" i="1" lang="en-US" sz="3500" u="none" cap="none" strike="noStrike">
                <a:solidFill>
                  <a:schemeClr val="dk2"/>
                </a:solidFill>
                <a:latin typeface="Trebuchet MS"/>
                <a:ea typeface="Trebuchet MS"/>
                <a:cs typeface="Trebuchet MS"/>
                <a:sym typeface="Trebuchet MS"/>
              </a:rPr>
              <a:t>INTERADIS</a:t>
            </a:r>
            <a:endParaRPr b="0" i="0" sz="3500" u="none" cap="none" strike="noStrike">
              <a:solidFill>
                <a:schemeClr val="dk2"/>
              </a:solidFill>
              <a:latin typeface="Trebuchet MS"/>
              <a:ea typeface="Trebuchet MS"/>
              <a:cs typeface="Trebuchet MS"/>
              <a:sym typeface="Trebuchet MS"/>
            </a:endParaRPr>
          </a:p>
          <a:p>
            <a:pPr indent="0" lvl="0" marL="0" marR="0" rtl="0" algn="ctr">
              <a:lnSpc>
                <a:spcPct val="112000"/>
              </a:lnSpc>
              <a:spcBef>
                <a:spcPts val="0"/>
              </a:spcBef>
              <a:spcAft>
                <a:spcPts val="0"/>
              </a:spcAft>
              <a:buClr>
                <a:schemeClr val="dk2"/>
              </a:buClr>
              <a:buSzPts val="3500"/>
              <a:buFont typeface="Libre Franklin"/>
              <a:buNone/>
            </a:pPr>
            <a:r>
              <a:rPr b="0" i="0" lang="en-US" sz="3500" u="none" cap="none" strike="noStrike">
                <a:solidFill>
                  <a:schemeClr val="dk2"/>
                </a:solidFill>
                <a:latin typeface="Trebuchet MS"/>
                <a:ea typeface="Trebuchet MS"/>
                <a:cs typeface="Trebuchet MS"/>
                <a:sym typeface="Trebuchet MS"/>
              </a:rPr>
              <a:t>619451-EPP-1-2020-1-NL-EPPKA2-CBHE-JP</a:t>
            </a:r>
            <a:br>
              <a:rPr b="0" i="0" lang="en-US" sz="3500" u="none" cap="none" strike="noStrike">
                <a:solidFill>
                  <a:schemeClr val="dk2"/>
                </a:solidFill>
                <a:latin typeface="Trebuchet MS"/>
                <a:ea typeface="Trebuchet MS"/>
                <a:cs typeface="Trebuchet MS"/>
                <a:sym typeface="Trebuchet MS"/>
              </a:rPr>
            </a:br>
            <a:r>
              <a:rPr b="0" i="0" lang="en-US" sz="3500" u="none" cap="none" strike="noStrike">
                <a:solidFill>
                  <a:schemeClr val="dk2"/>
                </a:solidFill>
                <a:latin typeface="Trebuchet MS"/>
                <a:ea typeface="Trebuchet MS"/>
                <a:cs typeface="Trebuchet MS"/>
                <a:sym typeface="Trebuchet MS"/>
              </a:rPr>
              <a:t>Monitoring </a:t>
            </a:r>
            <a:endParaRPr/>
          </a:p>
          <a:p>
            <a:pPr indent="0" lvl="0" marL="0" marR="0" rtl="0" algn="ctr">
              <a:lnSpc>
                <a:spcPct val="112000"/>
              </a:lnSpc>
              <a:spcBef>
                <a:spcPts val="0"/>
              </a:spcBef>
              <a:spcAft>
                <a:spcPts val="0"/>
              </a:spcAft>
              <a:buClr>
                <a:schemeClr val="dk2"/>
              </a:buClr>
              <a:buSzPts val="3500"/>
              <a:buFont typeface="Libre Franklin"/>
              <a:buNone/>
            </a:pPr>
            <a:r>
              <a:rPr b="0" i="0" lang="en-US" sz="3500" u="none" cap="none" strike="noStrike">
                <a:solidFill>
                  <a:schemeClr val="dk2"/>
                </a:solidFill>
                <a:latin typeface="Trebuchet MS"/>
                <a:ea typeface="Trebuchet MS"/>
                <a:cs typeface="Trebuchet MS"/>
                <a:sym typeface="Trebuchet MS"/>
              </a:rPr>
              <a:t>Online</a:t>
            </a:r>
            <a:endParaRPr/>
          </a:p>
          <a:p>
            <a:pPr indent="0" lvl="0" marL="0" marR="0" rtl="0" algn="ctr">
              <a:lnSpc>
                <a:spcPct val="112000"/>
              </a:lnSpc>
              <a:spcBef>
                <a:spcPts val="0"/>
              </a:spcBef>
              <a:spcAft>
                <a:spcPts val="0"/>
              </a:spcAft>
              <a:buClr>
                <a:schemeClr val="dk2"/>
              </a:buClr>
              <a:buSzPts val="3500"/>
              <a:buFont typeface="Libre Franklin"/>
              <a:buNone/>
            </a:pPr>
            <a:r>
              <a:rPr b="1" i="0" lang="en-US" sz="3500" u="none" cap="none" strike="noStrike">
                <a:solidFill>
                  <a:schemeClr val="dk2"/>
                </a:solidFill>
                <a:latin typeface="Trebuchet MS"/>
                <a:ea typeface="Trebuchet MS"/>
                <a:cs typeface="Trebuchet MS"/>
                <a:sym typeface="Trebuchet MS"/>
              </a:rPr>
              <a:t>01.10.2021</a:t>
            </a:r>
            <a:endParaRPr b="1" i="0" sz="3500" u="none" cap="none" strike="noStrike">
              <a:solidFill>
                <a:schemeClr val="dk2"/>
              </a:solidFill>
              <a:latin typeface="Trebuchet MS"/>
              <a:ea typeface="Trebuchet MS"/>
              <a:cs typeface="Trebuchet MS"/>
              <a:sym typeface="Trebuchet MS"/>
            </a:endParaRPr>
          </a:p>
          <a:p>
            <a:pPr indent="0" lvl="0" marL="0" marR="0" rtl="0" algn="ctr">
              <a:lnSpc>
                <a:spcPct val="112000"/>
              </a:lnSpc>
              <a:spcBef>
                <a:spcPts val="0"/>
              </a:spcBef>
              <a:spcAft>
                <a:spcPts val="0"/>
              </a:spcAft>
              <a:buClr>
                <a:schemeClr val="dk2"/>
              </a:buClr>
              <a:buSzPts val="6600"/>
              <a:buFont typeface="Libre Franklin"/>
              <a:buNone/>
            </a:pPr>
            <a:r>
              <a:t/>
            </a:r>
            <a:endParaRPr b="0" i="0" sz="6600" u="none" cap="none" strike="noStrike">
              <a:solidFill>
                <a:schemeClr val="dk2"/>
              </a:solidFill>
              <a:latin typeface="Trebuchet MS"/>
              <a:ea typeface="Trebuchet MS"/>
              <a:cs typeface="Trebuchet MS"/>
              <a:sym typeface="Trebuchet MS"/>
            </a:endParaRPr>
          </a:p>
        </p:txBody>
      </p:sp>
      <p:pic>
        <p:nvPicPr>
          <p:cNvPr descr="C:\Users\Администратор\Documents\KROK\Erasmus+_new projects 2020\Infp for NEO\logo-4.jpg" id="147" name="Google Shape;147;p1"/>
          <p:cNvPicPr preferRelativeResize="0"/>
          <p:nvPr/>
        </p:nvPicPr>
        <p:blipFill rotWithShape="1">
          <a:blip r:embed="rId5">
            <a:alphaModFix/>
          </a:blip>
          <a:srcRect b="0" l="0" r="0" t="0"/>
          <a:stretch/>
        </p:blipFill>
        <p:spPr>
          <a:xfrm>
            <a:off x="6245925" y="191018"/>
            <a:ext cx="2256944" cy="10753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0"/>
          <p:cNvSpPr txBox="1"/>
          <p:nvPr>
            <p:ph type="title"/>
          </p:nvPr>
        </p:nvSpPr>
        <p:spPr>
          <a:xfrm>
            <a:off x="361543" y="834189"/>
            <a:ext cx="8596668"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Questionnaire</a:t>
            </a:r>
            <a:endParaRPr/>
          </a:p>
        </p:txBody>
      </p:sp>
      <p:sp>
        <p:nvSpPr>
          <p:cNvPr id="225" name="Google Shape;225;p10"/>
          <p:cNvSpPr txBox="1"/>
          <p:nvPr>
            <p:ph idx="1" type="body"/>
          </p:nvPr>
        </p:nvSpPr>
        <p:spPr>
          <a:xfrm>
            <a:off x="115931" y="1610202"/>
            <a:ext cx="6321142" cy="88462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US"/>
              <a:t>Prepared by Ostbayerische Hochschule Amberg-Weiden, on the basis of list of issues, prepared by Ukrainian partners</a:t>
            </a:r>
            <a:endParaRPr/>
          </a:p>
          <a:p>
            <a:pPr indent="0" lvl="0" marL="0" rtl="0" algn="l">
              <a:spcBef>
                <a:spcPts val="1000"/>
              </a:spcBef>
              <a:spcAft>
                <a:spcPts val="0"/>
              </a:spcAft>
              <a:buSzPts val="1440"/>
              <a:buNone/>
            </a:pPr>
            <a:r>
              <a:t/>
            </a:r>
            <a:endParaRPr/>
          </a:p>
        </p:txBody>
      </p:sp>
      <p:pic>
        <p:nvPicPr>
          <p:cNvPr descr="C:\Users\Администратор\Documents\KROK\Erasmus+_new projects 2020\Collage CLIIMAN\cofundedErasmus.jpg" id="226" name="Google Shape;226;p10"/>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descr="C:\Users\Администратор\Documents\KROK\Erasmus+_new projects 2020\Infp for NEO\logo-4.jpg" id="227" name="Google Shape;227;p10"/>
          <p:cNvPicPr preferRelativeResize="0"/>
          <p:nvPr/>
        </p:nvPicPr>
        <p:blipFill rotWithShape="1">
          <a:blip r:embed="rId4">
            <a:alphaModFix/>
          </a:blip>
          <a:srcRect b="0" l="0" r="0" t="0"/>
          <a:stretch/>
        </p:blipFill>
        <p:spPr>
          <a:xfrm>
            <a:off x="10771598" y="85494"/>
            <a:ext cx="1353055" cy="671956"/>
          </a:xfrm>
          <a:prstGeom prst="rect">
            <a:avLst/>
          </a:prstGeom>
          <a:noFill/>
          <a:ln>
            <a:noFill/>
          </a:ln>
        </p:spPr>
      </p:pic>
      <p:pic>
        <p:nvPicPr>
          <p:cNvPr id="228" name="Google Shape;228;p10"/>
          <p:cNvPicPr preferRelativeResize="0"/>
          <p:nvPr/>
        </p:nvPicPr>
        <p:blipFill rotWithShape="1">
          <a:blip r:embed="rId5">
            <a:alphaModFix/>
          </a:blip>
          <a:srcRect b="8352" l="27931" r="33362" t="22988"/>
          <a:stretch/>
        </p:blipFill>
        <p:spPr>
          <a:xfrm>
            <a:off x="6493022" y="1247411"/>
            <a:ext cx="5404688" cy="5392650"/>
          </a:xfrm>
          <a:prstGeom prst="rect">
            <a:avLst/>
          </a:prstGeom>
          <a:noFill/>
          <a:ln>
            <a:noFill/>
          </a:ln>
        </p:spPr>
      </p:pic>
      <p:pic>
        <p:nvPicPr>
          <p:cNvPr id="229" name="Google Shape;229;p10"/>
          <p:cNvPicPr preferRelativeResize="0"/>
          <p:nvPr/>
        </p:nvPicPr>
        <p:blipFill rotWithShape="1">
          <a:blip r:embed="rId6">
            <a:alphaModFix/>
          </a:blip>
          <a:srcRect b="7126" l="27068" r="33707" t="27586"/>
          <a:stretch/>
        </p:blipFill>
        <p:spPr>
          <a:xfrm>
            <a:off x="1110499" y="2326575"/>
            <a:ext cx="4607127" cy="43134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eff467781a_1_53"/>
          <p:cNvSpPr txBox="1"/>
          <p:nvPr>
            <p:ph type="title"/>
          </p:nvPr>
        </p:nvSpPr>
        <p:spPr>
          <a:xfrm>
            <a:off x="361543" y="834189"/>
            <a:ext cx="8596800" cy="826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Staff and Student Survey</a:t>
            </a:r>
            <a:endParaRPr/>
          </a:p>
        </p:txBody>
      </p:sp>
      <p:pic>
        <p:nvPicPr>
          <p:cNvPr descr="C:\Users\Администратор\Documents\KROK\Erasmus+_new projects 2020\Collage CLIIMAN\cofundedErasmus.jpg" id="235" name="Google Shape;235;geff467781a_1_53"/>
          <p:cNvPicPr preferRelativeResize="0"/>
          <p:nvPr/>
        </p:nvPicPr>
        <p:blipFill rotWithShape="1">
          <a:blip r:embed="rId3">
            <a:alphaModFix/>
          </a:blip>
          <a:srcRect b="0" l="0" r="27588" t="0"/>
          <a:stretch/>
        </p:blipFill>
        <p:spPr>
          <a:xfrm>
            <a:off x="0" y="0"/>
            <a:ext cx="2935705" cy="834189"/>
          </a:xfrm>
          <a:prstGeom prst="rect">
            <a:avLst/>
          </a:prstGeom>
          <a:noFill/>
          <a:ln>
            <a:noFill/>
          </a:ln>
        </p:spPr>
      </p:pic>
      <p:pic>
        <p:nvPicPr>
          <p:cNvPr descr="C:\Users\Администратор\Documents\KROK\Erasmus+_new projects 2020\Infp for NEO\logo-4.jpg" id="236" name="Google Shape;236;geff467781a_1_53"/>
          <p:cNvPicPr preferRelativeResize="0"/>
          <p:nvPr/>
        </p:nvPicPr>
        <p:blipFill rotWithShape="1">
          <a:blip r:embed="rId4">
            <a:alphaModFix/>
          </a:blip>
          <a:srcRect b="0" l="0" r="0" t="0"/>
          <a:stretch/>
        </p:blipFill>
        <p:spPr>
          <a:xfrm>
            <a:off x="10771598" y="85494"/>
            <a:ext cx="1353055" cy="671956"/>
          </a:xfrm>
          <a:prstGeom prst="rect">
            <a:avLst/>
          </a:prstGeom>
          <a:noFill/>
          <a:ln>
            <a:noFill/>
          </a:ln>
        </p:spPr>
      </p:pic>
      <p:pic>
        <p:nvPicPr>
          <p:cNvPr id="237" name="Google Shape;237;geff467781a_1_53"/>
          <p:cNvPicPr preferRelativeResize="0"/>
          <p:nvPr/>
        </p:nvPicPr>
        <p:blipFill rotWithShape="1">
          <a:blip r:embed="rId5">
            <a:alphaModFix/>
          </a:blip>
          <a:srcRect b="5986" l="30600" r="29977" t="14930"/>
          <a:stretch/>
        </p:blipFill>
        <p:spPr>
          <a:xfrm>
            <a:off x="1099950" y="1660700"/>
            <a:ext cx="3720276" cy="4197776"/>
          </a:xfrm>
          <a:prstGeom prst="rect">
            <a:avLst/>
          </a:prstGeom>
          <a:noFill/>
          <a:ln>
            <a:noFill/>
          </a:ln>
        </p:spPr>
      </p:pic>
      <p:sp>
        <p:nvSpPr>
          <p:cNvPr id="238" name="Google Shape;238;geff467781a_1_53"/>
          <p:cNvSpPr txBox="1"/>
          <p:nvPr/>
        </p:nvSpPr>
        <p:spPr>
          <a:xfrm>
            <a:off x="401100" y="6126125"/>
            <a:ext cx="5219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https://drive.google.com/drive/u/1/folders/1WyOFI-6dkTwuyIIJ5DgpHzuqKRXqbxCq</a:t>
            </a:r>
            <a:endParaRPr/>
          </a:p>
        </p:txBody>
      </p:sp>
      <p:pic>
        <p:nvPicPr>
          <p:cNvPr id="239" name="Google Shape;239;geff467781a_1_53"/>
          <p:cNvPicPr preferRelativeResize="0"/>
          <p:nvPr/>
        </p:nvPicPr>
        <p:blipFill rotWithShape="1">
          <a:blip r:embed="rId6">
            <a:alphaModFix/>
          </a:blip>
          <a:srcRect b="5688" l="30275" r="30604" t="13744"/>
          <a:stretch/>
        </p:blipFill>
        <p:spPr>
          <a:xfrm>
            <a:off x="7006000" y="1660700"/>
            <a:ext cx="3720276" cy="4309900"/>
          </a:xfrm>
          <a:prstGeom prst="rect">
            <a:avLst/>
          </a:prstGeom>
          <a:noFill/>
          <a:ln>
            <a:noFill/>
          </a:ln>
        </p:spPr>
      </p:pic>
      <p:sp>
        <p:nvSpPr>
          <p:cNvPr id="240" name="Google Shape;240;geff467781a_1_53"/>
          <p:cNvSpPr txBox="1"/>
          <p:nvPr/>
        </p:nvSpPr>
        <p:spPr>
          <a:xfrm>
            <a:off x="6684000" y="6126125"/>
            <a:ext cx="5219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https://drive.google.com/drive/u/1/folders/1WyOFI-6dkTwuyIIJ5DgpHzuqKRXqbxCq</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1"/>
          <p:cNvSpPr txBox="1"/>
          <p:nvPr>
            <p:ph type="title"/>
          </p:nvPr>
        </p:nvSpPr>
        <p:spPr>
          <a:xfrm>
            <a:off x="352928" y="834189"/>
            <a:ext cx="9898055"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General Report on WP 1</a:t>
            </a:r>
            <a:endParaRPr/>
          </a:p>
        </p:txBody>
      </p:sp>
      <p:sp>
        <p:nvSpPr>
          <p:cNvPr id="246" name="Google Shape;246;p11"/>
          <p:cNvSpPr txBox="1"/>
          <p:nvPr>
            <p:ph idx="1" type="body"/>
          </p:nvPr>
        </p:nvSpPr>
        <p:spPr>
          <a:xfrm>
            <a:off x="352928" y="1930399"/>
            <a:ext cx="5459294" cy="46010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rPr lang="en-US" sz="2800"/>
              <a:t>General Report on online part of SV, prepared by NLBA and KROK, filled by Ukrainian HEIs</a:t>
            </a:r>
            <a:endParaRPr/>
          </a:p>
        </p:txBody>
      </p:sp>
      <p:pic>
        <p:nvPicPr>
          <p:cNvPr descr="C:\Users\Администратор\Documents\KROK\Erasmus+_new projects 2020\Collage CLIIMAN\cofundedErasmus.jpg" id="247" name="Google Shape;247;p11"/>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descr="C:\Users\Администратор\Documents\KROK\Erasmus+_new projects 2020\Infp for NEO\logo-4.jpg" id="248" name="Google Shape;248;p11"/>
          <p:cNvPicPr preferRelativeResize="0"/>
          <p:nvPr/>
        </p:nvPicPr>
        <p:blipFill rotWithShape="1">
          <a:blip r:embed="rId4">
            <a:alphaModFix/>
          </a:blip>
          <a:srcRect b="0" l="0" r="0" t="0"/>
          <a:stretch/>
        </p:blipFill>
        <p:spPr>
          <a:xfrm>
            <a:off x="10807415" y="21018"/>
            <a:ext cx="1353055" cy="671956"/>
          </a:xfrm>
          <a:prstGeom prst="rect">
            <a:avLst/>
          </a:prstGeom>
          <a:noFill/>
          <a:ln>
            <a:noFill/>
          </a:ln>
        </p:spPr>
      </p:pic>
      <p:pic>
        <p:nvPicPr>
          <p:cNvPr id="249" name="Google Shape;249;p11"/>
          <p:cNvPicPr preferRelativeResize="0"/>
          <p:nvPr/>
        </p:nvPicPr>
        <p:blipFill rotWithShape="1">
          <a:blip r:embed="rId5">
            <a:alphaModFix/>
          </a:blip>
          <a:srcRect b="7739" l="24827" r="28965" t="22681"/>
          <a:stretch/>
        </p:blipFill>
        <p:spPr>
          <a:xfrm>
            <a:off x="6180082" y="1660634"/>
            <a:ext cx="5633546" cy="47716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2"/>
          <p:cNvSpPr txBox="1"/>
          <p:nvPr>
            <p:ph type="title"/>
          </p:nvPr>
        </p:nvSpPr>
        <p:spPr>
          <a:xfrm>
            <a:off x="551210" y="1010409"/>
            <a:ext cx="5481728" cy="97395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List of offline events</a:t>
            </a:r>
            <a:endParaRPr/>
          </a:p>
        </p:txBody>
      </p:sp>
      <p:graphicFrame>
        <p:nvGraphicFramePr>
          <p:cNvPr id="255" name="Google Shape;255;p12"/>
          <p:cNvGraphicFramePr/>
          <p:nvPr/>
        </p:nvGraphicFramePr>
        <p:xfrm>
          <a:off x="441435" y="2720181"/>
          <a:ext cx="3000000" cy="3000000"/>
        </p:xfrm>
        <a:graphic>
          <a:graphicData uri="http://schemas.openxmlformats.org/drawingml/2006/table">
            <a:tbl>
              <a:tblPr>
                <a:noFill/>
                <a:tableStyleId>{0F79A1AC-BCC4-49CA-8914-A3E15DA63DDD}</a:tableStyleId>
              </a:tblPr>
              <a:tblGrid>
                <a:gridCol w="2167050"/>
                <a:gridCol w="1442375"/>
                <a:gridCol w="2339450"/>
              </a:tblGrid>
              <a:tr h="857250">
                <a:tc>
                  <a:txBody>
                    <a:bodyPr/>
                    <a:lstStyle/>
                    <a:p>
                      <a:pPr indent="0" lvl="0" marL="0" marR="0" rtl="0" algn="ctr">
                        <a:spcBef>
                          <a:spcPts val="0"/>
                        </a:spcBef>
                        <a:spcAft>
                          <a:spcPts val="0"/>
                        </a:spcAft>
                        <a:buNone/>
                      </a:pPr>
                      <a:r>
                        <a:rPr lang="en-US" sz="1100" u="none" cap="none" strike="noStrike"/>
                        <a:t>11-15 October                </a:t>
                      </a:r>
                      <a:br>
                        <a:rPr lang="en-US" sz="1100" u="none" cap="none" strike="noStrike"/>
                      </a:b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spcBef>
                          <a:spcPts val="0"/>
                        </a:spcBef>
                        <a:spcAft>
                          <a:spcPts val="0"/>
                        </a:spcAft>
                        <a:buNone/>
                      </a:pPr>
                      <a:r>
                        <a:rPr lang="en-US" sz="1100" u="none" cap="none" strike="noStrike"/>
                        <a:t>SV+Training</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spcBef>
                          <a:spcPts val="0"/>
                        </a:spcBef>
                        <a:spcAft>
                          <a:spcPts val="0"/>
                        </a:spcAft>
                        <a:buNone/>
                      </a:pPr>
                      <a:r>
                        <a:rPr lang="en-US" sz="1100" u="none" cap="none" strike="noStrike"/>
                        <a:t>Vilnius, Lithuania</a:t>
                      </a:r>
                      <a:endParaRPr b="0" i="0" sz="1100" u="none" cap="none" strike="noStrike">
                        <a:solidFill>
                          <a:srgbClr val="000000"/>
                        </a:solidFill>
                        <a:latin typeface="Calibri"/>
                        <a:ea typeface="Calibri"/>
                        <a:cs typeface="Calibri"/>
                        <a:sym typeface="Calibri"/>
                      </a:endParaRPr>
                    </a:p>
                  </a:txBody>
                  <a:tcPr marT="9525" marB="0" marR="9525" marL="9525" anchor="ctr"/>
                </a:tc>
              </a:tr>
              <a:tr h="381000">
                <a:tc>
                  <a:txBody>
                    <a:bodyPr/>
                    <a:lstStyle/>
                    <a:p>
                      <a:pPr indent="0" lvl="0" marL="0" marR="0" rtl="0" algn="ctr">
                        <a:spcBef>
                          <a:spcPts val="0"/>
                        </a:spcBef>
                        <a:spcAft>
                          <a:spcPts val="0"/>
                        </a:spcAft>
                        <a:buNone/>
                      </a:pPr>
                      <a:r>
                        <a:rPr lang="en-US" sz="1100" u="none" cap="none" strike="noStrike">
                          <a:solidFill>
                            <a:srgbClr val="FF0000"/>
                          </a:solidFill>
                        </a:rPr>
                        <a:t>22-26 November</a:t>
                      </a:r>
                      <a:endParaRPr b="0" i="0" sz="1100" u="none" cap="none" strike="noStrike">
                        <a:solidFill>
                          <a:srgbClr val="FF0000"/>
                        </a:solidFill>
                        <a:latin typeface="Calibri"/>
                        <a:ea typeface="Calibri"/>
                        <a:cs typeface="Calibri"/>
                        <a:sym typeface="Calibri"/>
                      </a:endParaRPr>
                    </a:p>
                  </a:txBody>
                  <a:tcPr marT="9525" marB="0" marR="9525" marL="9525" anchor="ctr"/>
                </a:tc>
                <a:tc>
                  <a:txBody>
                    <a:bodyPr/>
                    <a:lstStyle/>
                    <a:p>
                      <a:pPr indent="0" lvl="0" marL="0" marR="0" rtl="0" algn="ctr">
                        <a:spcBef>
                          <a:spcPts val="0"/>
                        </a:spcBef>
                        <a:spcAft>
                          <a:spcPts val="0"/>
                        </a:spcAft>
                        <a:buNone/>
                      </a:pPr>
                      <a:r>
                        <a:rPr lang="en-US" sz="1100" u="none" cap="none" strike="noStrike">
                          <a:solidFill>
                            <a:srgbClr val="FF0000"/>
                          </a:solidFill>
                        </a:rPr>
                        <a:t> under consideration, may be cancelled</a:t>
                      </a:r>
                      <a:endParaRPr b="0" i="0" sz="1100" u="none" cap="none" strike="noStrike">
                        <a:solidFill>
                          <a:srgbClr val="FF0000"/>
                        </a:solidFill>
                        <a:latin typeface="Calibri"/>
                        <a:ea typeface="Calibri"/>
                        <a:cs typeface="Calibri"/>
                        <a:sym typeface="Calibri"/>
                      </a:endParaRPr>
                    </a:p>
                  </a:txBody>
                  <a:tcPr marT="9525" marB="0" marR="9525" marL="9525" anchor="ctr"/>
                </a:tc>
                <a:tc>
                  <a:txBody>
                    <a:bodyPr/>
                    <a:lstStyle/>
                    <a:p>
                      <a:pPr indent="0" lvl="0" marL="0" marR="0" rtl="0" algn="ctr">
                        <a:spcBef>
                          <a:spcPts val="0"/>
                        </a:spcBef>
                        <a:spcAft>
                          <a:spcPts val="0"/>
                        </a:spcAft>
                        <a:buNone/>
                      </a:pPr>
                      <a:r>
                        <a:rPr lang="en-US" sz="1100" u="none" cap="none" strike="noStrike">
                          <a:solidFill>
                            <a:srgbClr val="FF0000"/>
                          </a:solidFill>
                        </a:rPr>
                        <a:t>NLBA, the Netherlands</a:t>
                      </a:r>
                      <a:endParaRPr b="0" i="0" sz="1100" u="none" cap="none" strike="noStrike">
                        <a:solidFill>
                          <a:srgbClr val="FF0000"/>
                        </a:solidFill>
                        <a:latin typeface="Calibri"/>
                        <a:ea typeface="Calibri"/>
                        <a:cs typeface="Calibri"/>
                        <a:sym typeface="Calibri"/>
                      </a:endParaRPr>
                    </a:p>
                  </a:txBody>
                  <a:tcPr marT="9525" marB="0" marR="9525" marL="9525" anchor="ctr"/>
                </a:tc>
              </a:tr>
              <a:tr h="1143000">
                <a:tc>
                  <a:txBody>
                    <a:bodyPr/>
                    <a:lstStyle/>
                    <a:p>
                      <a:pPr indent="0" lvl="0" marL="0" marR="0" rtl="0" algn="ctr">
                        <a:spcBef>
                          <a:spcPts val="0"/>
                        </a:spcBef>
                        <a:spcAft>
                          <a:spcPts val="0"/>
                        </a:spcAft>
                        <a:buNone/>
                      </a:pPr>
                      <a:r>
                        <a:rPr b="0" i="0" lang="en-US" sz="1100" u="none" cap="none" strike="noStrike">
                          <a:solidFill>
                            <a:srgbClr val="000000"/>
                          </a:solidFill>
                          <a:latin typeface="Calibri"/>
                          <a:ea typeface="Calibri"/>
                          <a:cs typeface="Calibri"/>
                          <a:sym typeface="Calibri"/>
                        </a:rPr>
                        <a:t>24-26 November</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spcBef>
                          <a:spcPts val="0"/>
                        </a:spcBef>
                        <a:spcAft>
                          <a:spcPts val="0"/>
                        </a:spcAft>
                        <a:buNone/>
                      </a:pPr>
                      <a:r>
                        <a:rPr lang="en-US" sz="1100" u="none" cap="none" strike="noStrike"/>
                        <a:t> Meeting of the Rectors, Festivities, can be also combined with PSCM3</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spcBef>
                          <a:spcPts val="0"/>
                        </a:spcBef>
                        <a:spcAft>
                          <a:spcPts val="0"/>
                        </a:spcAft>
                        <a:buNone/>
                      </a:pPr>
                      <a:r>
                        <a:rPr lang="en-US" sz="1100" u="none" cap="none" strike="noStrike"/>
                        <a:t>NLBA, the Netherlands</a:t>
                      </a:r>
                      <a:endParaRPr b="0" i="0" sz="1100" u="none" cap="none" strike="noStrike">
                        <a:solidFill>
                          <a:srgbClr val="000000"/>
                        </a:solidFill>
                        <a:latin typeface="Calibri"/>
                        <a:ea typeface="Calibri"/>
                        <a:cs typeface="Calibri"/>
                        <a:sym typeface="Calibri"/>
                      </a:endParaRPr>
                    </a:p>
                  </a:txBody>
                  <a:tcPr marT="9525" marB="0" marR="9525" marL="9525" anchor="ctr"/>
                </a:tc>
              </a:tr>
              <a:tr h="190500">
                <a:tc>
                  <a:txBody>
                    <a:bodyPr/>
                    <a:lstStyle/>
                    <a:p>
                      <a:pPr indent="0" lvl="0" marL="0" marR="0" rtl="0" algn="ctr">
                        <a:spcBef>
                          <a:spcPts val="0"/>
                        </a:spcBef>
                        <a:spcAft>
                          <a:spcPts val="0"/>
                        </a:spcAft>
                        <a:buNone/>
                      </a:pPr>
                      <a:r>
                        <a:rPr lang="en-US" sz="1100" u="none" cap="none" strike="noStrike"/>
                        <a:t>December/January 2021</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spcBef>
                          <a:spcPts val="0"/>
                        </a:spcBef>
                        <a:spcAft>
                          <a:spcPts val="0"/>
                        </a:spcAft>
                        <a:buNone/>
                      </a:pPr>
                      <a:r>
                        <a:rPr lang="en-US" sz="1100" u="none" cap="none" strike="noStrike"/>
                        <a:t> </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spcBef>
                          <a:spcPts val="0"/>
                        </a:spcBef>
                        <a:spcAft>
                          <a:spcPts val="0"/>
                        </a:spcAft>
                        <a:buNone/>
                      </a:pPr>
                      <a:r>
                        <a:rPr lang="en-US" sz="1100" u="none" cap="none" strike="noStrike"/>
                        <a:t>OTH-Amberg, Germany</a:t>
                      </a:r>
                      <a:endParaRPr b="0" i="0" sz="1100" u="none" cap="none" strike="noStrike">
                        <a:solidFill>
                          <a:srgbClr val="000000"/>
                        </a:solidFill>
                        <a:latin typeface="Calibri"/>
                        <a:ea typeface="Calibri"/>
                        <a:cs typeface="Calibri"/>
                        <a:sym typeface="Calibri"/>
                      </a:endParaRPr>
                    </a:p>
                  </a:txBody>
                  <a:tcPr marT="9525" marB="0" marR="9525" marL="9525" anchor="ctr"/>
                </a:tc>
              </a:tr>
              <a:tr h="190500">
                <a:tc>
                  <a:txBody>
                    <a:bodyPr/>
                    <a:lstStyle/>
                    <a:p>
                      <a:pPr indent="0" lvl="0" marL="0" marR="0" rtl="0" algn="ctr">
                        <a:spcBef>
                          <a:spcPts val="0"/>
                        </a:spcBef>
                        <a:spcAft>
                          <a:spcPts val="0"/>
                        </a:spcAft>
                        <a:buNone/>
                      </a:pPr>
                      <a:r>
                        <a:rPr lang="en-US" sz="1100" u="none" cap="none" strike="noStrike"/>
                        <a:t>May, June 2022</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spcBef>
                          <a:spcPts val="0"/>
                        </a:spcBef>
                        <a:spcAft>
                          <a:spcPts val="0"/>
                        </a:spcAft>
                        <a:buNone/>
                      </a:pPr>
                      <a:r>
                        <a:rPr lang="en-US" sz="1100" u="none" cap="none" strike="noStrike"/>
                        <a:t> </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spcBef>
                          <a:spcPts val="0"/>
                        </a:spcBef>
                        <a:spcAft>
                          <a:spcPts val="0"/>
                        </a:spcAft>
                        <a:buNone/>
                      </a:pPr>
                      <a:r>
                        <a:rPr lang="en-US" sz="1100" u="none" cap="none" strike="noStrike"/>
                        <a:t>Foggia, Italy</a:t>
                      </a:r>
                      <a:endParaRPr b="0" i="0" sz="1100" u="none" cap="none" strike="noStrike">
                        <a:solidFill>
                          <a:srgbClr val="000000"/>
                        </a:solidFill>
                        <a:latin typeface="Calibri"/>
                        <a:ea typeface="Calibri"/>
                        <a:cs typeface="Calibri"/>
                        <a:sym typeface="Calibri"/>
                      </a:endParaRPr>
                    </a:p>
                  </a:txBody>
                  <a:tcPr marT="9525" marB="0" marR="9525" marL="9525" anchor="ctr"/>
                </a:tc>
              </a:tr>
            </a:tbl>
          </a:graphicData>
        </a:graphic>
      </p:graphicFrame>
      <p:pic>
        <p:nvPicPr>
          <p:cNvPr id="256" name="Google Shape;256;p12"/>
          <p:cNvPicPr preferRelativeResize="0"/>
          <p:nvPr/>
        </p:nvPicPr>
        <p:blipFill rotWithShape="1">
          <a:blip r:embed="rId3">
            <a:alphaModFix/>
          </a:blip>
          <a:srcRect b="5593" l="26552" r="30344" t="26359"/>
          <a:stretch/>
        </p:blipFill>
        <p:spPr>
          <a:xfrm>
            <a:off x="6596421" y="1219200"/>
            <a:ext cx="5397204" cy="4792718"/>
          </a:xfrm>
          <a:prstGeom prst="rect">
            <a:avLst/>
          </a:prstGeom>
          <a:noFill/>
          <a:ln>
            <a:noFill/>
          </a:ln>
        </p:spPr>
      </p:pic>
      <p:pic>
        <p:nvPicPr>
          <p:cNvPr descr="C:\Users\Администратор\Documents\KROK\Erasmus+_new projects 2020\Collage CLIIMAN\cofundedErasmus.jpg" id="257" name="Google Shape;257;p12"/>
          <p:cNvPicPr preferRelativeResize="0"/>
          <p:nvPr/>
        </p:nvPicPr>
        <p:blipFill rotWithShape="1">
          <a:blip r:embed="rId4">
            <a:alphaModFix/>
          </a:blip>
          <a:srcRect b="0" l="0" r="27590" t="0"/>
          <a:stretch/>
        </p:blipFill>
        <p:spPr>
          <a:xfrm>
            <a:off x="0" y="0"/>
            <a:ext cx="2935705" cy="834189"/>
          </a:xfrm>
          <a:prstGeom prst="rect">
            <a:avLst/>
          </a:prstGeom>
          <a:noFill/>
          <a:ln>
            <a:noFill/>
          </a:ln>
        </p:spPr>
      </p:pic>
      <p:pic>
        <p:nvPicPr>
          <p:cNvPr descr="C:\Users\Администратор\Documents\KROK\Erasmus+_new projects 2020\Infp for NEO\logo-4.jpg" id="258" name="Google Shape;258;p12"/>
          <p:cNvPicPr preferRelativeResize="0"/>
          <p:nvPr/>
        </p:nvPicPr>
        <p:blipFill rotWithShape="1">
          <a:blip r:embed="rId5">
            <a:alphaModFix/>
          </a:blip>
          <a:srcRect b="0" l="0" r="0" t="0"/>
          <a:stretch/>
        </p:blipFill>
        <p:spPr>
          <a:xfrm>
            <a:off x="10807415" y="21018"/>
            <a:ext cx="1353055" cy="67195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3"/>
          <p:cNvSpPr txBox="1"/>
          <p:nvPr>
            <p:ph type="title"/>
          </p:nvPr>
        </p:nvSpPr>
        <p:spPr>
          <a:xfrm>
            <a:off x="1654315" y="834189"/>
            <a:ext cx="8596668"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WP 2 KhKNU</a:t>
            </a:r>
            <a:endParaRPr/>
          </a:p>
        </p:txBody>
      </p:sp>
      <p:sp>
        <p:nvSpPr>
          <p:cNvPr id="264" name="Google Shape;264;p13"/>
          <p:cNvSpPr txBox="1"/>
          <p:nvPr>
            <p:ph idx="1" type="body"/>
          </p:nvPr>
        </p:nvSpPr>
        <p:spPr>
          <a:xfrm>
            <a:off x="352927" y="1930399"/>
            <a:ext cx="10380387" cy="88637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rPr lang="en-US" sz="2800"/>
              <a:t>KhKNU will report on WP 2</a:t>
            </a:r>
            <a:endParaRPr/>
          </a:p>
        </p:txBody>
      </p:sp>
      <p:pic>
        <p:nvPicPr>
          <p:cNvPr descr="C:\Users\Администратор\Documents\KROK\Erasmus+_new projects 2020\Collage CLIIMAN\cofundedErasmus.jpg" id="265" name="Google Shape;265;p13"/>
          <p:cNvPicPr preferRelativeResize="0"/>
          <p:nvPr/>
        </p:nvPicPr>
        <p:blipFill rotWithShape="1">
          <a:blip r:embed="rId3">
            <a:alphaModFix/>
          </a:blip>
          <a:srcRect b="0" l="0" r="27590" t="0"/>
          <a:stretch/>
        </p:blipFill>
        <p:spPr>
          <a:xfrm>
            <a:off x="0" y="0"/>
            <a:ext cx="2935705" cy="834189"/>
          </a:xfrm>
          <a:prstGeom prst="rect">
            <a:avLst/>
          </a:prstGeom>
          <a:noFill/>
          <a:ln>
            <a:noFill/>
          </a:ln>
        </p:spPr>
      </p:pic>
      <p:sp>
        <p:nvSpPr>
          <p:cNvPr id="266" name="Google Shape;266;p13"/>
          <p:cNvSpPr txBox="1"/>
          <p:nvPr/>
        </p:nvSpPr>
        <p:spPr>
          <a:xfrm>
            <a:off x="1569415" y="2731867"/>
            <a:ext cx="8596800" cy="8265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accent1"/>
              </a:buClr>
              <a:buSzPts val="3600"/>
              <a:buFont typeface="Trebuchet MS"/>
              <a:buNone/>
            </a:pPr>
            <a:r>
              <a:rPr b="0" i="0" lang="en-US" sz="3600" u="none" cap="none" strike="noStrike">
                <a:solidFill>
                  <a:schemeClr val="accent1"/>
                </a:solidFill>
                <a:latin typeface="Trebuchet MS"/>
                <a:ea typeface="Trebuchet MS"/>
                <a:cs typeface="Trebuchet MS"/>
                <a:sym typeface="Trebuchet MS"/>
              </a:rPr>
              <a:t>WP 3 </a:t>
            </a:r>
            <a:endParaRPr b="0" i="0" sz="3600" u="none" cap="none" strike="noStrike">
              <a:solidFill>
                <a:schemeClr val="accent1"/>
              </a:solidFill>
              <a:latin typeface="Trebuchet MS"/>
              <a:ea typeface="Trebuchet MS"/>
              <a:cs typeface="Trebuchet MS"/>
              <a:sym typeface="Trebuchet MS"/>
            </a:endParaRPr>
          </a:p>
        </p:txBody>
      </p:sp>
      <p:sp>
        <p:nvSpPr>
          <p:cNvPr id="267" name="Google Shape;267;p13"/>
          <p:cNvSpPr txBox="1"/>
          <p:nvPr/>
        </p:nvSpPr>
        <p:spPr>
          <a:xfrm>
            <a:off x="400077" y="3483830"/>
            <a:ext cx="10380300" cy="8865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accent1"/>
              </a:buClr>
              <a:buSzPts val="2240"/>
              <a:buFont typeface="Noto Sans Symbols"/>
              <a:buNone/>
            </a:pPr>
            <a:r>
              <a:rPr lang="en-US" sz="2800">
                <a:solidFill>
                  <a:srgbClr val="3F3F3F"/>
                </a:solidFill>
                <a:latin typeface="Trebuchet MS"/>
                <a:ea typeface="Trebuchet MS"/>
                <a:cs typeface="Trebuchet MS"/>
                <a:sym typeface="Trebuchet MS"/>
              </a:rPr>
              <a:t>S</a:t>
            </a:r>
            <a:r>
              <a:rPr b="0" i="0" lang="en-US" sz="2800" u="none" cap="none" strike="noStrike">
                <a:solidFill>
                  <a:srgbClr val="3F3F3F"/>
                </a:solidFill>
                <a:latin typeface="Trebuchet MS"/>
                <a:ea typeface="Trebuchet MS"/>
                <a:cs typeface="Trebuchet MS"/>
                <a:sym typeface="Trebuchet MS"/>
              </a:rPr>
              <a:t>tarted partially in paralle</a:t>
            </a:r>
            <a:r>
              <a:rPr lang="en-US" sz="2800">
                <a:solidFill>
                  <a:srgbClr val="3F3F3F"/>
                </a:solidFill>
                <a:latin typeface="Trebuchet MS"/>
                <a:ea typeface="Trebuchet MS"/>
                <a:cs typeface="Trebuchet MS"/>
                <a:sym typeface="Trebuchet MS"/>
              </a:rPr>
              <a:t>l with WP 2, but has to follow WP2</a:t>
            </a:r>
            <a:endParaRPr b="0" i="0" sz="1800" u="none" cap="none" strike="noStrike">
              <a:solidFill>
                <a:srgbClr val="3F3F3F"/>
              </a:solidFill>
              <a:latin typeface="Trebuchet MS"/>
              <a:ea typeface="Trebuchet MS"/>
              <a:cs typeface="Trebuchet MS"/>
              <a:sym typeface="Trebuchet MS"/>
            </a:endParaRPr>
          </a:p>
        </p:txBody>
      </p:sp>
      <p:pic>
        <p:nvPicPr>
          <p:cNvPr descr="C:\Users\Администратор\Documents\KROK\Erasmus+_new projects 2020\Infp for NEO\logo-4.jpg" id="268" name="Google Shape;268;p13"/>
          <p:cNvPicPr preferRelativeResize="0"/>
          <p:nvPr/>
        </p:nvPicPr>
        <p:blipFill rotWithShape="1">
          <a:blip r:embed="rId4">
            <a:alphaModFix/>
          </a:blip>
          <a:srcRect b="0" l="0" r="0" t="0"/>
          <a:stretch/>
        </p:blipFill>
        <p:spPr>
          <a:xfrm>
            <a:off x="10733314" y="162233"/>
            <a:ext cx="1353055" cy="671956"/>
          </a:xfrm>
          <a:prstGeom prst="rect">
            <a:avLst/>
          </a:prstGeom>
          <a:noFill/>
          <a:ln>
            <a:noFill/>
          </a:ln>
        </p:spPr>
      </p:pic>
      <p:sp>
        <p:nvSpPr>
          <p:cNvPr id="269" name="Google Shape;269;p13"/>
          <p:cNvSpPr txBox="1"/>
          <p:nvPr/>
        </p:nvSpPr>
        <p:spPr>
          <a:xfrm>
            <a:off x="1291815" y="4450192"/>
            <a:ext cx="8596800" cy="8265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accent1"/>
              </a:buClr>
              <a:buSzPts val="3600"/>
              <a:buFont typeface="Trebuchet MS"/>
              <a:buNone/>
            </a:pPr>
            <a:r>
              <a:rPr b="0" i="0" lang="en-US" sz="3600" u="none" cap="none" strike="noStrike">
                <a:solidFill>
                  <a:schemeClr val="accent1"/>
                </a:solidFill>
                <a:latin typeface="Trebuchet MS"/>
                <a:ea typeface="Trebuchet MS"/>
                <a:cs typeface="Trebuchet MS"/>
                <a:sym typeface="Trebuchet MS"/>
              </a:rPr>
              <a:t>WP </a:t>
            </a:r>
            <a:r>
              <a:rPr lang="en-US" sz="3600">
                <a:solidFill>
                  <a:schemeClr val="accent1"/>
                </a:solidFill>
                <a:latin typeface="Trebuchet MS"/>
                <a:ea typeface="Trebuchet MS"/>
                <a:cs typeface="Trebuchet MS"/>
                <a:sym typeface="Trebuchet MS"/>
              </a:rPr>
              <a:t>4</a:t>
            </a:r>
            <a:r>
              <a:rPr b="0" i="0" lang="en-US" sz="3600" u="none" cap="none" strike="noStrike">
                <a:solidFill>
                  <a:schemeClr val="accent1"/>
                </a:solidFill>
                <a:latin typeface="Trebuchet MS"/>
                <a:ea typeface="Trebuchet MS"/>
                <a:cs typeface="Trebuchet MS"/>
                <a:sym typeface="Trebuchet MS"/>
              </a:rPr>
              <a:t> </a:t>
            </a:r>
            <a:endParaRPr b="0" i="0" sz="3600" u="none" cap="none" strike="noStrike">
              <a:solidFill>
                <a:schemeClr val="accent1"/>
              </a:solidFill>
              <a:latin typeface="Trebuchet MS"/>
              <a:ea typeface="Trebuchet MS"/>
              <a:cs typeface="Trebuchet MS"/>
              <a:sym typeface="Trebuchet MS"/>
            </a:endParaRPr>
          </a:p>
        </p:txBody>
      </p:sp>
      <p:sp>
        <p:nvSpPr>
          <p:cNvPr id="270" name="Google Shape;270;p13"/>
          <p:cNvSpPr txBox="1"/>
          <p:nvPr/>
        </p:nvSpPr>
        <p:spPr>
          <a:xfrm>
            <a:off x="580777" y="5202155"/>
            <a:ext cx="10380300" cy="886500"/>
          </a:xfrm>
          <a:prstGeom prst="rect">
            <a:avLst/>
          </a:prstGeom>
          <a:no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Clr>
                <a:schemeClr val="accent1"/>
              </a:buClr>
              <a:buSzPts val="2240"/>
              <a:buFont typeface="Noto Sans Symbols"/>
              <a:buNone/>
            </a:pPr>
            <a:r>
              <a:rPr lang="en-US" sz="2800">
                <a:solidFill>
                  <a:srgbClr val="3F3F3F"/>
                </a:solidFill>
                <a:latin typeface="Trebuchet MS"/>
                <a:ea typeface="Trebuchet MS"/>
                <a:cs typeface="Trebuchet MS"/>
                <a:sym typeface="Trebuchet MS"/>
              </a:rPr>
              <a:t>Consortium and hosts of the meetings will try to combine Trainings with SV</a:t>
            </a:r>
            <a:endParaRPr b="0" i="0" sz="1800" u="none" cap="none" strike="noStrike">
              <a:solidFill>
                <a:srgbClr val="3F3F3F"/>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4"/>
          <p:cNvSpPr txBox="1"/>
          <p:nvPr>
            <p:ph type="title"/>
          </p:nvPr>
        </p:nvSpPr>
        <p:spPr>
          <a:xfrm>
            <a:off x="131211" y="890612"/>
            <a:ext cx="9548818"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sz="3600"/>
              <a:t>WP 5. Quality </a:t>
            </a:r>
            <a:r>
              <a:rPr lang="en-US"/>
              <a:t>Management</a:t>
            </a:r>
            <a:endParaRPr sz="3600"/>
          </a:p>
        </p:txBody>
      </p:sp>
      <p:sp>
        <p:nvSpPr>
          <p:cNvPr id="276" name="Google Shape;276;p14"/>
          <p:cNvSpPr txBox="1"/>
          <p:nvPr>
            <p:ph idx="1" type="body"/>
          </p:nvPr>
        </p:nvSpPr>
        <p:spPr>
          <a:xfrm>
            <a:off x="352928" y="1930399"/>
            <a:ext cx="806021" cy="46010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t/>
            </a:r>
            <a:endParaRPr sz="2800"/>
          </a:p>
          <a:p>
            <a:pPr indent="0" lvl="0" marL="0" rtl="0" algn="l">
              <a:spcBef>
                <a:spcPts val="1000"/>
              </a:spcBef>
              <a:spcAft>
                <a:spcPts val="0"/>
              </a:spcAft>
              <a:buSzPts val="1440"/>
              <a:buNone/>
            </a:pPr>
            <a:r>
              <a:t/>
            </a:r>
            <a:endParaRPr/>
          </a:p>
        </p:txBody>
      </p:sp>
      <p:pic>
        <p:nvPicPr>
          <p:cNvPr descr="C:\Users\Администратор\Documents\KROK\Erasmus+_new projects 2020\Collage CLIIMAN\cofundedErasmus.jpg" id="277" name="Google Shape;277;p14"/>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descr="C:\Users\Администратор\Documents\KROK\Erasmus+_new projects 2020\Infp for NEO\logo-4.jpg" id="278" name="Google Shape;278;p14"/>
          <p:cNvPicPr preferRelativeResize="0"/>
          <p:nvPr/>
        </p:nvPicPr>
        <p:blipFill rotWithShape="1">
          <a:blip r:embed="rId4">
            <a:alphaModFix/>
          </a:blip>
          <a:srcRect b="0" l="0" r="0" t="0"/>
          <a:stretch/>
        </p:blipFill>
        <p:spPr>
          <a:xfrm>
            <a:off x="10733314" y="162233"/>
            <a:ext cx="1353055" cy="671956"/>
          </a:xfrm>
          <a:prstGeom prst="rect">
            <a:avLst/>
          </a:prstGeom>
          <a:noFill/>
          <a:ln>
            <a:noFill/>
          </a:ln>
        </p:spPr>
      </p:pic>
      <p:sp>
        <p:nvSpPr>
          <p:cNvPr id="279" name="Google Shape;279;p14"/>
          <p:cNvSpPr txBox="1"/>
          <p:nvPr>
            <p:ph idx="1" type="body"/>
          </p:nvPr>
        </p:nvSpPr>
        <p:spPr>
          <a:xfrm>
            <a:off x="352925" y="1930401"/>
            <a:ext cx="10380300" cy="14985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spcBef>
                <a:spcPts val="0"/>
              </a:spcBef>
              <a:spcAft>
                <a:spcPts val="0"/>
              </a:spcAft>
              <a:buSzPct val="80000"/>
              <a:buNone/>
            </a:pPr>
            <a:r>
              <a:rPr lang="en-US" sz="2800"/>
              <a:t>Quality Police Document prepared (draft)</a:t>
            </a:r>
            <a:endParaRPr sz="2800"/>
          </a:p>
          <a:p>
            <a:pPr indent="0" lvl="0" marL="0" rtl="0" algn="l">
              <a:spcBef>
                <a:spcPts val="0"/>
              </a:spcBef>
              <a:spcAft>
                <a:spcPts val="0"/>
              </a:spcAft>
              <a:buSzPct val="80000"/>
              <a:buNone/>
            </a:pPr>
            <a:r>
              <a:rPr lang="en-US" sz="2800"/>
              <a:t>Quality Management Plan prepared (draft)</a:t>
            </a:r>
            <a:endParaRPr sz="2800"/>
          </a:p>
          <a:p>
            <a:pPr indent="0" lvl="0" marL="0" rtl="0" algn="l">
              <a:spcBef>
                <a:spcPts val="0"/>
              </a:spcBef>
              <a:spcAft>
                <a:spcPts val="0"/>
              </a:spcAft>
              <a:buSzPct val="80000"/>
              <a:buNone/>
            </a:pPr>
            <a:r>
              <a:t/>
            </a:r>
            <a:endParaRPr sz="2800"/>
          </a:p>
          <a:p>
            <a:pPr indent="0" lvl="0" marL="0" rtl="0" algn="l">
              <a:spcBef>
                <a:spcPts val="0"/>
              </a:spcBef>
              <a:spcAft>
                <a:spcPts val="0"/>
              </a:spcAft>
              <a:buSzPct val="80000"/>
              <a:buNone/>
            </a:pPr>
            <a:r>
              <a:rPr lang="en-US" sz="2800"/>
              <a:t>Workshops are planned for 04 October 2021 (PSCM2) to update the documents taking into account online SV, implementation of WP2 and planning of WP 3</a:t>
            </a:r>
            <a:endParaRPr sz="2800"/>
          </a:p>
          <a:p>
            <a:pPr indent="0" lvl="0" marL="0" rtl="0" algn="l">
              <a:spcBef>
                <a:spcPts val="0"/>
              </a:spcBef>
              <a:spcAft>
                <a:spcPts val="0"/>
              </a:spcAft>
              <a:buSzPct val="80000"/>
              <a:buNone/>
            </a:pPr>
            <a:r>
              <a:t/>
            </a:r>
            <a:endParaRPr sz="2800"/>
          </a:p>
        </p:txBody>
      </p:sp>
      <p:pic>
        <p:nvPicPr>
          <p:cNvPr id="280" name="Google Shape;280;p14"/>
          <p:cNvPicPr preferRelativeResize="0"/>
          <p:nvPr/>
        </p:nvPicPr>
        <p:blipFill rotWithShape="1">
          <a:blip r:embed="rId5">
            <a:alphaModFix/>
          </a:blip>
          <a:srcRect b="28637" l="32649" r="31169" t="14531"/>
          <a:stretch/>
        </p:blipFill>
        <p:spPr>
          <a:xfrm>
            <a:off x="849600" y="3301550"/>
            <a:ext cx="3814524" cy="3370525"/>
          </a:xfrm>
          <a:prstGeom prst="rect">
            <a:avLst/>
          </a:prstGeom>
          <a:noFill/>
          <a:ln>
            <a:noFill/>
          </a:ln>
        </p:spPr>
      </p:pic>
      <p:pic>
        <p:nvPicPr>
          <p:cNvPr id="281" name="Google Shape;281;p14"/>
          <p:cNvPicPr preferRelativeResize="0"/>
          <p:nvPr/>
        </p:nvPicPr>
        <p:blipFill rotWithShape="1">
          <a:blip r:embed="rId6">
            <a:alphaModFix/>
          </a:blip>
          <a:srcRect b="11283" l="28507" r="28995" t="13843"/>
          <a:stretch/>
        </p:blipFill>
        <p:spPr>
          <a:xfrm>
            <a:off x="6924479" y="3352800"/>
            <a:ext cx="3446872" cy="34157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eff467781a_1_0"/>
          <p:cNvSpPr txBox="1"/>
          <p:nvPr>
            <p:ph type="title"/>
          </p:nvPr>
        </p:nvSpPr>
        <p:spPr>
          <a:xfrm>
            <a:off x="131211" y="890612"/>
            <a:ext cx="9548700" cy="8265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en-US" sz="3600"/>
              <a:t>WP 5. Quality Reports on Meetings  (kick-off and online SVs)</a:t>
            </a:r>
            <a:endParaRPr sz="3600"/>
          </a:p>
        </p:txBody>
      </p:sp>
      <p:sp>
        <p:nvSpPr>
          <p:cNvPr id="287" name="Google Shape;287;geff467781a_1_0"/>
          <p:cNvSpPr txBox="1"/>
          <p:nvPr>
            <p:ph idx="1" type="body"/>
          </p:nvPr>
        </p:nvSpPr>
        <p:spPr>
          <a:xfrm>
            <a:off x="352928" y="1930399"/>
            <a:ext cx="806100" cy="4601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t/>
            </a:r>
            <a:endParaRPr sz="2800"/>
          </a:p>
          <a:p>
            <a:pPr indent="0" lvl="0" marL="0" rtl="0" algn="l">
              <a:spcBef>
                <a:spcPts val="1000"/>
              </a:spcBef>
              <a:spcAft>
                <a:spcPts val="0"/>
              </a:spcAft>
              <a:buSzPts val="1440"/>
              <a:buNone/>
            </a:pPr>
            <a:r>
              <a:t/>
            </a:r>
            <a:endParaRPr/>
          </a:p>
        </p:txBody>
      </p:sp>
      <p:pic>
        <p:nvPicPr>
          <p:cNvPr descr="C:\Users\Администратор\Documents\KROK\Erasmus+_new projects 2020\Collage CLIIMAN\cofundedErasmus.jpg" id="288" name="Google Shape;288;geff467781a_1_0"/>
          <p:cNvPicPr preferRelativeResize="0"/>
          <p:nvPr/>
        </p:nvPicPr>
        <p:blipFill rotWithShape="1">
          <a:blip r:embed="rId3">
            <a:alphaModFix/>
          </a:blip>
          <a:srcRect b="0" l="0" r="27588" t="0"/>
          <a:stretch/>
        </p:blipFill>
        <p:spPr>
          <a:xfrm>
            <a:off x="0" y="0"/>
            <a:ext cx="2935705" cy="834189"/>
          </a:xfrm>
          <a:prstGeom prst="rect">
            <a:avLst/>
          </a:prstGeom>
          <a:noFill/>
          <a:ln>
            <a:noFill/>
          </a:ln>
        </p:spPr>
      </p:pic>
      <p:pic>
        <p:nvPicPr>
          <p:cNvPr descr="C:\Users\Администратор\Documents\KROK\Erasmus+_new projects 2020\Infp for NEO\logo-4.jpg" id="289" name="Google Shape;289;geff467781a_1_0"/>
          <p:cNvPicPr preferRelativeResize="0"/>
          <p:nvPr/>
        </p:nvPicPr>
        <p:blipFill rotWithShape="1">
          <a:blip r:embed="rId4">
            <a:alphaModFix/>
          </a:blip>
          <a:srcRect b="0" l="0" r="0" t="0"/>
          <a:stretch/>
        </p:blipFill>
        <p:spPr>
          <a:xfrm>
            <a:off x="10733314" y="162233"/>
            <a:ext cx="1353055" cy="671956"/>
          </a:xfrm>
          <a:prstGeom prst="rect">
            <a:avLst/>
          </a:prstGeom>
          <a:noFill/>
          <a:ln>
            <a:noFill/>
          </a:ln>
        </p:spPr>
      </p:pic>
      <p:pic>
        <p:nvPicPr>
          <p:cNvPr id="290" name="Google Shape;290;geff467781a_1_0"/>
          <p:cNvPicPr preferRelativeResize="0"/>
          <p:nvPr/>
        </p:nvPicPr>
        <p:blipFill rotWithShape="1">
          <a:blip r:embed="rId5">
            <a:alphaModFix/>
          </a:blip>
          <a:srcRect b="47282" l="12241" r="59310" t="13638"/>
          <a:stretch/>
        </p:blipFill>
        <p:spPr>
          <a:xfrm>
            <a:off x="134819" y="2583093"/>
            <a:ext cx="3988860" cy="3082300"/>
          </a:xfrm>
          <a:prstGeom prst="rect">
            <a:avLst/>
          </a:prstGeom>
          <a:noFill/>
          <a:ln>
            <a:noFill/>
          </a:ln>
        </p:spPr>
      </p:pic>
      <p:pic>
        <p:nvPicPr>
          <p:cNvPr id="291" name="Google Shape;291;geff467781a_1_0"/>
          <p:cNvPicPr preferRelativeResize="0"/>
          <p:nvPr/>
        </p:nvPicPr>
        <p:blipFill rotWithShape="1">
          <a:blip r:embed="rId6">
            <a:alphaModFix/>
          </a:blip>
          <a:srcRect b="13718" l="33620" r="39483" t="32335"/>
          <a:stretch/>
        </p:blipFill>
        <p:spPr>
          <a:xfrm>
            <a:off x="4341786" y="2381092"/>
            <a:ext cx="3279228" cy="3699641"/>
          </a:xfrm>
          <a:prstGeom prst="rect">
            <a:avLst/>
          </a:prstGeom>
          <a:noFill/>
          <a:ln>
            <a:noFill/>
          </a:ln>
        </p:spPr>
      </p:pic>
      <p:pic>
        <p:nvPicPr>
          <p:cNvPr id="292" name="Google Shape;292;geff467781a_1_0"/>
          <p:cNvPicPr preferRelativeResize="0"/>
          <p:nvPr/>
        </p:nvPicPr>
        <p:blipFill rotWithShape="1">
          <a:blip r:embed="rId7">
            <a:alphaModFix/>
          </a:blip>
          <a:srcRect b="6512" l="34484" r="35084" t="17320"/>
          <a:stretch/>
        </p:blipFill>
        <p:spPr>
          <a:xfrm>
            <a:off x="8396751" y="1587517"/>
            <a:ext cx="3511472" cy="49439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5"/>
          <p:cNvSpPr txBox="1"/>
          <p:nvPr>
            <p:ph type="title"/>
          </p:nvPr>
        </p:nvSpPr>
        <p:spPr>
          <a:xfrm>
            <a:off x="325821" y="1030015"/>
            <a:ext cx="11540359" cy="70419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WP 6. Dissemination and Sustainability activities</a:t>
            </a:r>
            <a:endParaRPr/>
          </a:p>
        </p:txBody>
      </p:sp>
      <p:sp>
        <p:nvSpPr>
          <p:cNvPr id="298" name="Google Shape;298;p15"/>
          <p:cNvSpPr txBox="1"/>
          <p:nvPr>
            <p:ph idx="1" type="body"/>
          </p:nvPr>
        </p:nvSpPr>
        <p:spPr>
          <a:xfrm>
            <a:off x="782975" y="1734200"/>
            <a:ext cx="10058400" cy="4857600"/>
          </a:xfrm>
          <a:prstGeom prst="rect">
            <a:avLst/>
          </a:prstGeom>
          <a:noFill/>
          <a:ln>
            <a:noFill/>
          </a:ln>
        </p:spPr>
        <p:txBody>
          <a:bodyPr anchorCtr="0" anchor="t" bIns="45700" lIns="91425" spcFirstLastPara="1" rIns="91425" wrap="square" tIns="45700">
            <a:normAutofit/>
          </a:bodyPr>
          <a:lstStyle/>
          <a:p>
            <a:pPr indent="-400050" lvl="0" marL="342900" rtl="0" algn="l">
              <a:lnSpc>
                <a:spcPct val="115000"/>
              </a:lnSpc>
              <a:spcBef>
                <a:spcPts val="1200"/>
              </a:spcBef>
              <a:spcAft>
                <a:spcPts val="0"/>
              </a:spcAft>
              <a:buSzPts val="2340"/>
              <a:buChar char="►"/>
            </a:pPr>
            <a:r>
              <a:rPr lang="en-US" sz="2100">
                <a:solidFill>
                  <a:schemeClr val="dk1"/>
                </a:solidFill>
                <a:latin typeface="Times New Roman"/>
                <a:ea typeface="Times New Roman"/>
                <a:cs typeface="Times New Roman"/>
                <a:sym typeface="Times New Roman"/>
              </a:rPr>
              <a:t>6.1. Promotional materials prepared and disseminated</a:t>
            </a:r>
            <a:endParaRPr sz="2100">
              <a:solidFill>
                <a:schemeClr val="dk1"/>
              </a:solidFill>
              <a:latin typeface="Times New Roman"/>
              <a:ea typeface="Times New Roman"/>
              <a:cs typeface="Times New Roman"/>
              <a:sym typeface="Times New Roman"/>
            </a:endParaRPr>
          </a:p>
          <a:p>
            <a:pPr indent="-400050" lvl="0" marL="342900" rtl="0" algn="l">
              <a:lnSpc>
                <a:spcPct val="115000"/>
              </a:lnSpc>
              <a:spcBef>
                <a:spcPts val="0"/>
              </a:spcBef>
              <a:spcAft>
                <a:spcPts val="0"/>
              </a:spcAft>
              <a:buSzPts val="2340"/>
              <a:buChar char="►"/>
            </a:pPr>
            <a:r>
              <a:rPr lang="en-US" sz="2100">
                <a:solidFill>
                  <a:schemeClr val="dk1"/>
                </a:solidFill>
                <a:latin typeface="Times New Roman"/>
                <a:ea typeface="Times New Roman"/>
                <a:cs typeface="Times New Roman"/>
                <a:sym typeface="Times New Roman"/>
              </a:rPr>
              <a:t>6.2.Project website is online and updated </a:t>
            </a:r>
            <a:endParaRPr sz="2100">
              <a:solidFill>
                <a:schemeClr val="dk1"/>
              </a:solidFill>
              <a:latin typeface="Times New Roman"/>
              <a:ea typeface="Times New Roman"/>
              <a:cs typeface="Times New Roman"/>
              <a:sym typeface="Times New Roman"/>
            </a:endParaRPr>
          </a:p>
          <a:p>
            <a:pPr indent="-400050" lvl="0" marL="342900" rtl="0" algn="l">
              <a:lnSpc>
                <a:spcPct val="115000"/>
              </a:lnSpc>
              <a:spcBef>
                <a:spcPts val="0"/>
              </a:spcBef>
              <a:spcAft>
                <a:spcPts val="0"/>
              </a:spcAft>
              <a:buSzPts val="2340"/>
              <a:buChar char="►"/>
            </a:pPr>
            <a:r>
              <a:rPr lang="en-US" sz="2100">
                <a:solidFill>
                  <a:schemeClr val="dk1"/>
                </a:solidFill>
                <a:latin typeface="Times New Roman"/>
                <a:ea typeface="Times New Roman"/>
                <a:cs typeface="Times New Roman"/>
                <a:sym typeface="Times New Roman"/>
              </a:rPr>
              <a:t>6.3.Dissemination events organized</a:t>
            </a:r>
            <a:endParaRPr sz="2100">
              <a:solidFill>
                <a:schemeClr val="dk1"/>
              </a:solidFill>
              <a:latin typeface="Times New Roman"/>
              <a:ea typeface="Times New Roman"/>
              <a:cs typeface="Times New Roman"/>
              <a:sym typeface="Times New Roman"/>
            </a:endParaRPr>
          </a:p>
          <a:p>
            <a:pPr indent="-400050" lvl="0" marL="342900" rtl="0" algn="l">
              <a:lnSpc>
                <a:spcPct val="115000"/>
              </a:lnSpc>
              <a:spcBef>
                <a:spcPts val="0"/>
              </a:spcBef>
              <a:spcAft>
                <a:spcPts val="0"/>
              </a:spcAft>
              <a:buSzPts val="2340"/>
              <a:buChar char="►"/>
            </a:pPr>
            <a:r>
              <a:rPr lang="en-US" sz="2100">
                <a:solidFill>
                  <a:schemeClr val="dk1"/>
                </a:solidFill>
                <a:latin typeface="Times New Roman"/>
                <a:ea typeface="Times New Roman"/>
                <a:cs typeface="Times New Roman"/>
                <a:sym typeface="Times New Roman"/>
              </a:rPr>
              <a:t>6.4.Monthly newsletter issued </a:t>
            </a:r>
            <a:endParaRPr sz="2100">
              <a:solidFill>
                <a:schemeClr val="dk1"/>
              </a:solidFill>
              <a:latin typeface="Times New Roman"/>
              <a:ea typeface="Times New Roman"/>
              <a:cs typeface="Times New Roman"/>
              <a:sym typeface="Times New Roman"/>
            </a:endParaRPr>
          </a:p>
          <a:p>
            <a:pPr indent="-400050" lvl="0" marL="342900" rtl="0" algn="l">
              <a:lnSpc>
                <a:spcPct val="115000"/>
              </a:lnSpc>
              <a:spcBef>
                <a:spcPts val="0"/>
              </a:spcBef>
              <a:spcAft>
                <a:spcPts val="0"/>
              </a:spcAft>
              <a:buSzPts val="2340"/>
              <a:buChar char="►"/>
            </a:pPr>
            <a:r>
              <a:rPr lang="en-US" sz="2100">
                <a:solidFill>
                  <a:schemeClr val="dk1"/>
                </a:solidFill>
                <a:latin typeface="Times New Roman"/>
                <a:ea typeface="Times New Roman"/>
                <a:cs typeface="Times New Roman"/>
                <a:sym typeface="Times New Roman"/>
              </a:rPr>
              <a:t>6.5.Results of project presented at the annual conference of international education</a:t>
            </a:r>
            <a:endParaRPr sz="2100">
              <a:solidFill>
                <a:schemeClr val="dk1"/>
              </a:solidFill>
              <a:latin typeface="Times New Roman"/>
              <a:ea typeface="Times New Roman"/>
              <a:cs typeface="Times New Roman"/>
              <a:sym typeface="Times New Roman"/>
            </a:endParaRPr>
          </a:p>
          <a:p>
            <a:pPr indent="-400050" lvl="0" marL="342900" rtl="0" algn="l">
              <a:lnSpc>
                <a:spcPct val="115000"/>
              </a:lnSpc>
              <a:spcBef>
                <a:spcPts val="0"/>
              </a:spcBef>
              <a:spcAft>
                <a:spcPts val="0"/>
              </a:spcAft>
              <a:buSzPts val="2340"/>
              <a:buChar char="►"/>
            </a:pPr>
            <a:r>
              <a:rPr lang="en-US" sz="2100">
                <a:solidFill>
                  <a:schemeClr val="dk1"/>
                </a:solidFill>
                <a:latin typeface="Times New Roman"/>
                <a:ea typeface="Times New Roman"/>
                <a:cs typeface="Times New Roman"/>
                <a:sym typeface="Times New Roman"/>
              </a:rPr>
              <a:t>6.6.Publication published</a:t>
            </a:r>
            <a:endParaRPr sz="2100">
              <a:solidFill>
                <a:schemeClr val="dk1"/>
              </a:solidFill>
              <a:latin typeface="Times New Roman"/>
              <a:ea typeface="Times New Roman"/>
              <a:cs typeface="Times New Roman"/>
              <a:sym typeface="Times New Roman"/>
            </a:endParaRPr>
          </a:p>
          <a:p>
            <a:pPr indent="-400050" lvl="0" marL="342900" rtl="0" algn="l">
              <a:lnSpc>
                <a:spcPct val="115000"/>
              </a:lnSpc>
              <a:spcBef>
                <a:spcPts val="0"/>
              </a:spcBef>
              <a:spcAft>
                <a:spcPts val="0"/>
              </a:spcAft>
              <a:buSzPts val="2340"/>
              <a:buChar char="►"/>
            </a:pPr>
            <a:r>
              <a:rPr lang="en-US" sz="2100">
                <a:solidFill>
                  <a:schemeClr val="dk1"/>
                </a:solidFill>
                <a:latin typeface="Times New Roman"/>
                <a:ea typeface="Times New Roman"/>
                <a:cs typeface="Times New Roman"/>
                <a:sym typeface="Times New Roman"/>
              </a:rPr>
              <a:t>6.7. Infocampaign for Ukrainian students, staff and society organized</a:t>
            </a:r>
            <a:endParaRPr sz="2100">
              <a:solidFill>
                <a:schemeClr val="dk1"/>
              </a:solidFill>
              <a:latin typeface="Times New Roman"/>
              <a:ea typeface="Times New Roman"/>
              <a:cs typeface="Times New Roman"/>
              <a:sym typeface="Times New Roman"/>
            </a:endParaRPr>
          </a:p>
          <a:p>
            <a:pPr indent="-400050" lvl="0" marL="342900" rtl="0" algn="l">
              <a:lnSpc>
                <a:spcPct val="115000"/>
              </a:lnSpc>
              <a:spcBef>
                <a:spcPts val="0"/>
              </a:spcBef>
              <a:spcAft>
                <a:spcPts val="0"/>
              </a:spcAft>
              <a:buSzPts val="2340"/>
              <a:buChar char="►"/>
            </a:pPr>
            <a:r>
              <a:rPr lang="en-US" sz="2100">
                <a:solidFill>
                  <a:schemeClr val="dk1"/>
                </a:solidFill>
                <a:latin typeface="Times New Roman"/>
                <a:ea typeface="Times New Roman"/>
                <a:cs typeface="Times New Roman"/>
                <a:sym typeface="Times New Roman"/>
              </a:rPr>
              <a:t>6.8.Partnerships developed</a:t>
            </a:r>
            <a:endParaRPr sz="2100">
              <a:solidFill>
                <a:schemeClr val="dk1"/>
              </a:solidFill>
              <a:latin typeface="Times New Roman"/>
              <a:ea typeface="Times New Roman"/>
              <a:cs typeface="Times New Roman"/>
              <a:sym typeface="Times New Roman"/>
            </a:endParaRPr>
          </a:p>
          <a:p>
            <a:pPr indent="-400050" lvl="0" marL="342900" rtl="0" algn="l">
              <a:lnSpc>
                <a:spcPct val="115000"/>
              </a:lnSpc>
              <a:spcBef>
                <a:spcPts val="0"/>
              </a:spcBef>
              <a:spcAft>
                <a:spcPts val="0"/>
              </a:spcAft>
              <a:buSzPts val="2340"/>
              <a:buChar char="►"/>
            </a:pPr>
            <a:r>
              <a:rPr lang="en-US" sz="2100">
                <a:solidFill>
                  <a:schemeClr val="dk1"/>
                </a:solidFill>
                <a:latin typeface="Times New Roman"/>
                <a:ea typeface="Times New Roman"/>
                <a:cs typeface="Times New Roman"/>
                <a:sym typeface="Times New Roman"/>
              </a:rPr>
              <a:t>6.9. Recommendations regarding IS policy prepared and transferred to Ukrainian State Centre of International Education, MES </a:t>
            </a:r>
            <a:endParaRPr sz="2100">
              <a:solidFill>
                <a:schemeClr val="dk1"/>
              </a:solidFill>
              <a:latin typeface="Times New Roman"/>
              <a:ea typeface="Times New Roman"/>
              <a:cs typeface="Times New Roman"/>
              <a:sym typeface="Times New Roman"/>
            </a:endParaRPr>
          </a:p>
          <a:p>
            <a:pPr indent="-400050" lvl="0" marL="342900" rtl="0" algn="l">
              <a:spcBef>
                <a:spcPts val="1000"/>
              </a:spcBef>
              <a:spcAft>
                <a:spcPts val="0"/>
              </a:spcAft>
              <a:buSzPts val="2340"/>
              <a:buChar char="►"/>
            </a:pPr>
            <a:r>
              <a:t/>
            </a:r>
            <a:endParaRPr sz="2700"/>
          </a:p>
        </p:txBody>
      </p:sp>
      <p:pic>
        <p:nvPicPr>
          <p:cNvPr descr="C:\Users\Администратор\Documents\KROK\Erasmus+_new projects 2020\Collage CLIIMAN\cofundedErasmus.jpg" id="299" name="Google Shape;299;p15"/>
          <p:cNvPicPr preferRelativeResize="0"/>
          <p:nvPr/>
        </p:nvPicPr>
        <p:blipFill rotWithShape="1">
          <a:blip r:embed="rId3">
            <a:alphaModFix/>
          </a:blip>
          <a:srcRect b="0" l="0" r="27590" t="0"/>
          <a:stretch/>
        </p:blipFill>
        <p:spPr>
          <a:xfrm>
            <a:off x="0" y="0"/>
            <a:ext cx="2839453" cy="786063"/>
          </a:xfrm>
          <a:prstGeom prst="rect">
            <a:avLst/>
          </a:prstGeom>
          <a:noFill/>
          <a:ln>
            <a:noFill/>
          </a:ln>
        </p:spPr>
      </p:pic>
      <p:pic>
        <p:nvPicPr>
          <p:cNvPr descr="C:\Users\Администратор\Documents\KROK\Erasmus+_new projects 2020\Infp for NEO\logo-4.jpg" id="300" name="Google Shape;300;p15"/>
          <p:cNvPicPr preferRelativeResize="0"/>
          <p:nvPr/>
        </p:nvPicPr>
        <p:blipFill rotWithShape="1">
          <a:blip r:embed="rId4">
            <a:alphaModFix/>
          </a:blip>
          <a:srcRect b="0" l="0" r="0" t="0"/>
          <a:stretch/>
        </p:blipFill>
        <p:spPr>
          <a:xfrm>
            <a:off x="10733314" y="162233"/>
            <a:ext cx="1353055" cy="6719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6"/>
          <p:cNvSpPr txBox="1"/>
          <p:nvPr>
            <p:ph type="title"/>
          </p:nvPr>
        </p:nvSpPr>
        <p:spPr>
          <a:xfrm>
            <a:off x="2136646" y="1023883"/>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Dissemination and Sustainability</a:t>
            </a:r>
            <a:endParaRPr/>
          </a:p>
        </p:txBody>
      </p:sp>
      <p:sp>
        <p:nvSpPr>
          <p:cNvPr id="306" name="Google Shape;306;p16"/>
          <p:cNvSpPr txBox="1"/>
          <p:nvPr>
            <p:ph idx="1" type="body"/>
          </p:nvPr>
        </p:nvSpPr>
        <p:spPr>
          <a:xfrm>
            <a:off x="368149" y="2133600"/>
            <a:ext cx="4810200" cy="40989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spcBef>
                <a:spcPts val="0"/>
              </a:spcBef>
              <a:spcAft>
                <a:spcPts val="0"/>
              </a:spcAft>
              <a:buSzPct val="79999"/>
              <a:buNone/>
            </a:pPr>
            <a:r>
              <a:rPr lang="en-US"/>
              <a:t>Instructions for partners:</a:t>
            </a:r>
            <a:endParaRPr/>
          </a:p>
          <a:p>
            <a:pPr indent="-322326" lvl="0" marL="342900" rtl="0" algn="l">
              <a:spcBef>
                <a:spcPts val="1000"/>
              </a:spcBef>
              <a:spcAft>
                <a:spcPts val="0"/>
              </a:spcAft>
              <a:buSzPct val="79999"/>
              <a:buChar char="►"/>
            </a:pPr>
            <a:r>
              <a:rPr lang="en-US"/>
              <a:t>Information about the project on the website of your HEI in English and national language and provide the links</a:t>
            </a:r>
            <a:endParaRPr/>
          </a:p>
          <a:p>
            <a:pPr indent="-322326" lvl="0" marL="342900" rtl="0" algn="l">
              <a:spcBef>
                <a:spcPts val="1000"/>
              </a:spcBef>
              <a:spcAft>
                <a:spcPts val="0"/>
              </a:spcAft>
              <a:buSzPct val="79999"/>
              <a:buChar char="►"/>
            </a:pPr>
            <a:r>
              <a:rPr lang="en-US"/>
              <a:t>In the project activities mention your team as “member of EU Erasmus+ project INTERADIS”</a:t>
            </a:r>
            <a:endParaRPr/>
          </a:p>
          <a:p>
            <a:pPr indent="-322326" lvl="0" marL="342900" rtl="0" algn="l">
              <a:spcBef>
                <a:spcPts val="1000"/>
              </a:spcBef>
              <a:spcAft>
                <a:spcPts val="0"/>
              </a:spcAft>
              <a:buSzPct val="79999"/>
              <a:buChar char="►"/>
            </a:pPr>
            <a:r>
              <a:rPr lang="en-US"/>
              <a:t>After the event the partners prepare the news with collage or set of pictures from the project meeting with project logo and Erasmus+ logo stating that the project was co-financed by European Commission respecting the visual identity rules.</a:t>
            </a:r>
            <a:endParaRPr/>
          </a:p>
          <a:p>
            <a:pPr indent="-322326" lvl="0" marL="342900" rtl="0" algn="l">
              <a:spcBef>
                <a:spcPts val="1000"/>
              </a:spcBef>
              <a:spcAft>
                <a:spcPts val="0"/>
              </a:spcAft>
              <a:buSzPct val="79999"/>
              <a:buChar char="►"/>
            </a:pPr>
            <a:r>
              <a:rPr lang="en-US"/>
              <a:t>The news has to be placed on the website of the partner, posted in social media, with the use of #INTERADIS.</a:t>
            </a:r>
            <a:endParaRPr/>
          </a:p>
          <a:p>
            <a:pPr indent="-322326" lvl="0" marL="342900" rtl="0" algn="l">
              <a:spcBef>
                <a:spcPts val="1000"/>
              </a:spcBef>
              <a:spcAft>
                <a:spcPts val="0"/>
              </a:spcAft>
              <a:buSzPct val="79999"/>
              <a:buChar char="►"/>
            </a:pPr>
            <a:r>
              <a:rPr lang="en-US"/>
              <a:t>The  news has to be sent to KROK for project newsletter.</a:t>
            </a:r>
            <a:endParaRPr/>
          </a:p>
          <a:p>
            <a:pPr indent="-251459" lvl="0" marL="342900" rtl="0" algn="l">
              <a:spcBef>
                <a:spcPts val="1000"/>
              </a:spcBef>
              <a:spcAft>
                <a:spcPts val="0"/>
              </a:spcAft>
              <a:buSzPct val="79999"/>
              <a:buNone/>
            </a:pPr>
            <a:r>
              <a:t/>
            </a:r>
            <a:endParaRPr/>
          </a:p>
          <a:p>
            <a:pPr indent="-251459" lvl="0" marL="342900" rtl="0" algn="l">
              <a:spcBef>
                <a:spcPts val="1000"/>
              </a:spcBef>
              <a:spcAft>
                <a:spcPts val="0"/>
              </a:spcAft>
              <a:buSzPct val="79999"/>
              <a:buNone/>
            </a:pPr>
            <a:r>
              <a:t/>
            </a:r>
            <a:endParaRPr/>
          </a:p>
        </p:txBody>
      </p:sp>
      <p:pic>
        <p:nvPicPr>
          <p:cNvPr descr="C:\Users\Администратор\Documents\KROK\Erasmus+_new projects 2020\Collage CLIIMAN\cofundedErasmus.jpg" id="307" name="Google Shape;307;p16"/>
          <p:cNvPicPr preferRelativeResize="0"/>
          <p:nvPr/>
        </p:nvPicPr>
        <p:blipFill rotWithShape="1">
          <a:blip r:embed="rId3">
            <a:alphaModFix/>
          </a:blip>
          <a:srcRect b="0" l="0" r="27590" t="0"/>
          <a:stretch/>
        </p:blipFill>
        <p:spPr>
          <a:xfrm>
            <a:off x="73573" y="162233"/>
            <a:ext cx="2839453" cy="786063"/>
          </a:xfrm>
          <a:prstGeom prst="rect">
            <a:avLst/>
          </a:prstGeom>
          <a:noFill/>
          <a:ln>
            <a:noFill/>
          </a:ln>
        </p:spPr>
      </p:pic>
      <p:pic>
        <p:nvPicPr>
          <p:cNvPr descr="C:\Users\Администратор\Documents\KROK\Erasmus+_new projects 2020\Infp for NEO\logo-4.jpg" id="308" name="Google Shape;308;p16"/>
          <p:cNvPicPr preferRelativeResize="0"/>
          <p:nvPr/>
        </p:nvPicPr>
        <p:blipFill rotWithShape="1">
          <a:blip r:embed="rId4">
            <a:alphaModFix/>
          </a:blip>
          <a:srcRect b="0" l="0" r="0" t="0"/>
          <a:stretch/>
        </p:blipFill>
        <p:spPr>
          <a:xfrm>
            <a:off x="10733314" y="162233"/>
            <a:ext cx="1353055" cy="671956"/>
          </a:xfrm>
          <a:prstGeom prst="rect">
            <a:avLst/>
          </a:prstGeom>
          <a:noFill/>
          <a:ln>
            <a:noFill/>
          </a:ln>
        </p:spPr>
      </p:pic>
      <p:pic>
        <p:nvPicPr>
          <p:cNvPr id="309" name="Google Shape;309;p16"/>
          <p:cNvPicPr preferRelativeResize="0"/>
          <p:nvPr/>
        </p:nvPicPr>
        <p:blipFill rotWithShape="1">
          <a:blip r:embed="rId5">
            <a:alphaModFix/>
          </a:blip>
          <a:srcRect b="10273" l="25356" r="27627" t="14629"/>
          <a:stretch/>
        </p:blipFill>
        <p:spPr>
          <a:xfrm>
            <a:off x="5291050" y="1898875"/>
            <a:ext cx="3258176" cy="2927450"/>
          </a:xfrm>
          <a:prstGeom prst="rect">
            <a:avLst/>
          </a:prstGeom>
          <a:noFill/>
          <a:ln>
            <a:noFill/>
          </a:ln>
        </p:spPr>
      </p:pic>
      <p:pic>
        <p:nvPicPr>
          <p:cNvPr id="310" name="Google Shape;310;p16"/>
          <p:cNvPicPr preferRelativeResize="0"/>
          <p:nvPr/>
        </p:nvPicPr>
        <p:blipFill rotWithShape="1">
          <a:blip r:embed="rId6">
            <a:alphaModFix/>
          </a:blip>
          <a:srcRect b="5424" l="29243" r="29392" t="13122"/>
          <a:stretch/>
        </p:blipFill>
        <p:spPr>
          <a:xfrm>
            <a:off x="8474400" y="2798675"/>
            <a:ext cx="3480176" cy="3855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9"/>
          <p:cNvSpPr txBox="1"/>
          <p:nvPr>
            <p:ph type="title"/>
          </p:nvPr>
        </p:nvSpPr>
        <p:spPr>
          <a:xfrm>
            <a:off x="1654315" y="834189"/>
            <a:ext cx="8596668"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Project</a:t>
            </a:r>
            <a:endParaRPr/>
          </a:p>
        </p:txBody>
      </p:sp>
      <p:sp>
        <p:nvSpPr>
          <p:cNvPr id="316" name="Google Shape;316;p19"/>
          <p:cNvSpPr txBox="1"/>
          <p:nvPr>
            <p:ph idx="1" type="body"/>
          </p:nvPr>
        </p:nvSpPr>
        <p:spPr>
          <a:xfrm>
            <a:off x="352928" y="1930399"/>
            <a:ext cx="5322658" cy="46010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rPr lang="en-US" sz="2800"/>
              <a:t>Template on check of posting of the news, that is filled by all partners</a:t>
            </a:r>
            <a:endParaRPr/>
          </a:p>
        </p:txBody>
      </p:sp>
      <p:pic>
        <p:nvPicPr>
          <p:cNvPr descr="C:\Users\Администратор\Documents\KROK\Erasmus+_new projects 2020\Collage CLIIMAN\cofundedErasmus.jpg" id="317" name="Google Shape;317;p19"/>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descr="C:\Users\Администратор\Documents\KROK\Erasmus+_new projects 2020\Infp for NEO\logo-4.jpg" id="318" name="Google Shape;318;p19"/>
          <p:cNvPicPr preferRelativeResize="0"/>
          <p:nvPr/>
        </p:nvPicPr>
        <p:blipFill rotWithShape="1">
          <a:blip r:embed="rId4">
            <a:alphaModFix/>
          </a:blip>
          <a:srcRect b="0" l="0" r="0" t="0"/>
          <a:stretch/>
        </p:blipFill>
        <p:spPr>
          <a:xfrm>
            <a:off x="10733314" y="162233"/>
            <a:ext cx="1353055" cy="671956"/>
          </a:xfrm>
          <a:prstGeom prst="rect">
            <a:avLst/>
          </a:prstGeom>
          <a:noFill/>
          <a:ln>
            <a:noFill/>
          </a:ln>
        </p:spPr>
      </p:pic>
      <p:pic>
        <p:nvPicPr>
          <p:cNvPr id="319" name="Google Shape;319;p19"/>
          <p:cNvPicPr preferRelativeResize="0"/>
          <p:nvPr/>
        </p:nvPicPr>
        <p:blipFill rotWithShape="1">
          <a:blip r:embed="rId5">
            <a:alphaModFix/>
          </a:blip>
          <a:srcRect b="5287" l="26982" r="41896" t="19311"/>
          <a:stretch/>
        </p:blipFill>
        <p:spPr>
          <a:xfrm>
            <a:off x="5720453" y="162233"/>
            <a:ext cx="4771696" cy="65032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
          <p:cNvSpPr txBox="1"/>
          <p:nvPr>
            <p:ph type="title"/>
          </p:nvPr>
        </p:nvSpPr>
        <p:spPr>
          <a:xfrm>
            <a:off x="531514" y="812906"/>
            <a:ext cx="10810286"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2400"/>
              <a:buFont typeface="Trebuchet MS"/>
              <a:buNone/>
            </a:pPr>
            <a:r>
              <a:rPr b="1" lang="en-US" sz="2400"/>
              <a:t>WP 1.  </a:t>
            </a:r>
            <a:endParaRPr b="1" sz="2400"/>
          </a:p>
        </p:txBody>
      </p:sp>
      <p:pic>
        <p:nvPicPr>
          <p:cNvPr descr="Project HOME | HousErasmus+" id="153" name="Google Shape;153;p2"/>
          <p:cNvPicPr preferRelativeResize="0"/>
          <p:nvPr/>
        </p:nvPicPr>
        <p:blipFill rotWithShape="1">
          <a:blip r:embed="rId3">
            <a:alphaModFix/>
          </a:blip>
          <a:srcRect b="0" l="0" r="0" t="0"/>
          <a:stretch/>
        </p:blipFill>
        <p:spPr>
          <a:xfrm>
            <a:off x="84979" y="85494"/>
            <a:ext cx="2794856" cy="610210"/>
          </a:xfrm>
          <a:prstGeom prst="rect">
            <a:avLst/>
          </a:prstGeom>
          <a:noFill/>
          <a:ln>
            <a:noFill/>
          </a:ln>
        </p:spPr>
      </p:pic>
      <p:pic>
        <p:nvPicPr>
          <p:cNvPr descr="C:\Users\Администратор\Documents\KROK\Erasmus+_new projects 2020\Infp for NEO\logo-4.jpg" id="154" name="Google Shape;154;p2"/>
          <p:cNvPicPr preferRelativeResize="0"/>
          <p:nvPr/>
        </p:nvPicPr>
        <p:blipFill rotWithShape="1">
          <a:blip r:embed="rId4">
            <a:alphaModFix/>
          </a:blip>
          <a:srcRect b="0" l="0" r="0" t="0"/>
          <a:stretch/>
        </p:blipFill>
        <p:spPr>
          <a:xfrm>
            <a:off x="10771598" y="85494"/>
            <a:ext cx="1353055" cy="671956"/>
          </a:xfrm>
          <a:prstGeom prst="rect">
            <a:avLst/>
          </a:prstGeom>
          <a:noFill/>
          <a:ln>
            <a:noFill/>
          </a:ln>
        </p:spPr>
      </p:pic>
      <p:graphicFrame>
        <p:nvGraphicFramePr>
          <p:cNvPr id="155" name="Google Shape;155;p2"/>
          <p:cNvGraphicFramePr/>
          <p:nvPr/>
        </p:nvGraphicFramePr>
        <p:xfrm>
          <a:off x="677863" y="1577532"/>
          <a:ext cx="3000000" cy="3000000"/>
        </p:xfrm>
        <a:graphic>
          <a:graphicData uri="http://schemas.openxmlformats.org/drawingml/2006/table">
            <a:tbl>
              <a:tblPr>
                <a:noFill/>
                <a:tableStyleId>{5C0B9C6F-6D11-4EC4-8171-0F73FAD7FC4A}</a:tableStyleId>
              </a:tblPr>
              <a:tblGrid>
                <a:gridCol w="798200"/>
                <a:gridCol w="2681575"/>
                <a:gridCol w="2538075"/>
                <a:gridCol w="5049250"/>
              </a:tblGrid>
              <a:tr h="328375">
                <a:tc>
                  <a:txBody>
                    <a:bodyPr/>
                    <a:lstStyle/>
                    <a:p>
                      <a:pPr indent="0" lvl="0" marL="0" marR="0" rtl="0" algn="l">
                        <a:spcBef>
                          <a:spcPts val="0"/>
                        </a:spcBef>
                        <a:spcAft>
                          <a:spcPts val="0"/>
                        </a:spcAft>
                        <a:buNone/>
                      </a:pPr>
                      <a:r>
                        <a:rPr b="1" i="0" lang="en-US" sz="1300" u="none" cap="none" strike="noStrike">
                          <a:solidFill>
                            <a:srgbClr val="FFFFFF"/>
                          </a:solidFill>
                          <a:latin typeface="Century Gothic"/>
                          <a:ea typeface="Century Gothic"/>
                          <a:cs typeface="Century Gothic"/>
                          <a:sym typeface="Century Gothic"/>
                        </a:rPr>
                        <a:t>WP</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c>
                  <a:txBody>
                    <a:bodyPr/>
                    <a:lstStyle/>
                    <a:p>
                      <a:pPr indent="0" lvl="0" marL="0" marR="0" rtl="0" algn="l">
                        <a:spcBef>
                          <a:spcPts val="0"/>
                        </a:spcBef>
                        <a:spcAft>
                          <a:spcPts val="0"/>
                        </a:spcAft>
                        <a:buNone/>
                      </a:pPr>
                      <a:r>
                        <a:rPr b="1" i="0" lang="en-US" sz="1300" u="none" cap="none" strike="noStrike">
                          <a:solidFill>
                            <a:srgbClr val="FFFFFF"/>
                          </a:solidFill>
                          <a:latin typeface="Century Gothic"/>
                          <a:ea typeface="Century Gothic"/>
                          <a:cs typeface="Century Gothic"/>
                          <a:sym typeface="Century Gothic"/>
                        </a:rPr>
                        <a:t>Activity</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c>
                  <a:txBody>
                    <a:bodyPr/>
                    <a:lstStyle/>
                    <a:p>
                      <a:pPr indent="0" lvl="0" marL="0" marR="0" rtl="0" algn="l">
                        <a:spcBef>
                          <a:spcPts val="0"/>
                        </a:spcBef>
                        <a:spcAft>
                          <a:spcPts val="0"/>
                        </a:spcAft>
                        <a:buNone/>
                      </a:pPr>
                      <a:r>
                        <a:rPr b="1" i="0" lang="en-US" sz="1300" u="none" cap="none" strike="noStrike">
                          <a:solidFill>
                            <a:srgbClr val="FFFFFF"/>
                          </a:solidFill>
                          <a:latin typeface="Century Gothic"/>
                          <a:ea typeface="Century Gothic"/>
                          <a:cs typeface="Century Gothic"/>
                          <a:sym typeface="Century Gothic"/>
                        </a:rPr>
                        <a:t>Timing</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c>
                  <a:txBody>
                    <a:bodyPr/>
                    <a:lstStyle/>
                    <a:p>
                      <a:pPr indent="0" lvl="0" marL="0" marR="0" rtl="0" algn="l">
                        <a:spcBef>
                          <a:spcPts val="0"/>
                        </a:spcBef>
                        <a:spcAft>
                          <a:spcPts val="0"/>
                        </a:spcAft>
                        <a:buNone/>
                      </a:pPr>
                      <a:r>
                        <a:rPr b="1" i="0" lang="en-US" sz="1300" u="none" cap="none" strike="noStrike">
                          <a:solidFill>
                            <a:srgbClr val="FFFFFF"/>
                          </a:solidFill>
                          <a:latin typeface="Century Gothic"/>
                          <a:ea typeface="Century Gothic"/>
                          <a:cs typeface="Century Gothic"/>
                          <a:sym typeface="Century Gothic"/>
                        </a:rPr>
                        <a:t>Indicator</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r>
              <a:tr h="1067225">
                <a:tc>
                  <a:txBody>
                    <a:bodyPr/>
                    <a:lstStyle/>
                    <a:p>
                      <a:pPr indent="0" lvl="0" marL="0" marR="0" rtl="0" algn="ctr">
                        <a:spcBef>
                          <a:spcPts val="0"/>
                        </a:spcBef>
                        <a:spcAft>
                          <a:spcPts val="0"/>
                        </a:spcAft>
                        <a:buNone/>
                      </a:pPr>
                      <a:r>
                        <a:rPr b="1" i="0" lang="en-US" sz="1300" u="none" cap="none" strike="noStrike">
                          <a:solidFill>
                            <a:srgbClr val="FFFFFF"/>
                          </a:solidFill>
                          <a:latin typeface="Century Gothic"/>
                          <a:ea typeface="Century Gothic"/>
                          <a:cs typeface="Century Gothic"/>
                          <a:sym typeface="Century Gothic"/>
                        </a:rPr>
                        <a:t>1.1.a</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5B9BD5"/>
                    </a:solidFill>
                  </a:tcPr>
                </a:tc>
                <a:tc>
                  <a:txBody>
                    <a:bodyPr/>
                    <a:lstStyle/>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Study visits online</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D0DEEF"/>
                    </a:solidFill>
                  </a:tcPr>
                </a:tc>
                <a:tc>
                  <a:txBody>
                    <a:bodyPr/>
                    <a:lstStyle/>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April  2021</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D0DEEF"/>
                    </a:solidFill>
                  </a:tcPr>
                </a:tc>
                <a:tc>
                  <a:txBody>
                    <a:bodyPr/>
                    <a:lstStyle/>
                    <a:p>
                      <a:pPr indent="-82550" lvl="0" marL="0" marR="0" rtl="0" algn="just">
                        <a:spcBef>
                          <a:spcPts val="0"/>
                        </a:spcBef>
                        <a:spcAft>
                          <a:spcPts val="0"/>
                        </a:spcAft>
                        <a:buClr>
                          <a:srgbClr val="000000"/>
                        </a:buClr>
                        <a:buSzPts val="1300"/>
                        <a:buFont typeface="Arial"/>
                        <a:buChar char="•"/>
                      </a:pPr>
                      <a:r>
                        <a:rPr b="0" i="0" lang="en-US" sz="1300" u="none" cap="none" strike="noStrike">
                          <a:solidFill>
                            <a:srgbClr val="000000"/>
                          </a:solidFill>
                          <a:latin typeface="Century Gothic"/>
                          <a:ea typeface="Century Gothic"/>
                          <a:cs typeface="Century Gothic"/>
                          <a:sym typeface="Century Gothic"/>
                        </a:rPr>
                        <a:t># of SV</a:t>
                      </a:r>
                      <a:endParaRPr b="0" i="0" sz="1300" u="none" cap="none" strike="noStrike">
                        <a:solidFill>
                          <a:srgbClr val="000000"/>
                        </a:solidFill>
                        <a:latin typeface="Noto Sans Symbols"/>
                        <a:ea typeface="Noto Sans Symbols"/>
                        <a:cs typeface="Noto Sans Symbols"/>
                        <a:sym typeface="Noto Sans Symbols"/>
                      </a:endParaRPr>
                    </a:p>
                    <a:p>
                      <a:pPr indent="-82550" lvl="0" marL="0" marR="0" rtl="0" algn="just">
                        <a:spcBef>
                          <a:spcPts val="0"/>
                        </a:spcBef>
                        <a:spcAft>
                          <a:spcPts val="0"/>
                        </a:spcAft>
                        <a:buClr>
                          <a:srgbClr val="000000"/>
                        </a:buClr>
                        <a:buSzPts val="1300"/>
                        <a:buFont typeface="Arial"/>
                        <a:buChar char="•"/>
                      </a:pPr>
                      <a:r>
                        <a:rPr b="0" i="0" lang="en-US" sz="1300" u="none" cap="none" strike="noStrike">
                          <a:solidFill>
                            <a:srgbClr val="000000"/>
                          </a:solidFill>
                          <a:latin typeface="Century Gothic"/>
                          <a:ea typeface="Century Gothic"/>
                          <a:cs typeface="Century Gothic"/>
                          <a:sym typeface="Century Gothic"/>
                        </a:rPr>
                        <a:t>Program corresponds to the project goals</a:t>
                      </a:r>
                      <a:endParaRPr b="0" i="0" sz="1300" u="none" cap="none" strike="noStrike">
                        <a:solidFill>
                          <a:srgbClr val="000000"/>
                        </a:solidFill>
                        <a:latin typeface="Noto Sans Symbols"/>
                        <a:ea typeface="Noto Sans Symbols"/>
                        <a:cs typeface="Noto Sans Symbols"/>
                        <a:sym typeface="Noto Sans Symbols"/>
                      </a:endParaRPr>
                    </a:p>
                    <a:p>
                      <a:pPr indent="-82550" lvl="0" marL="0" marR="0" rtl="0" algn="just">
                        <a:spcBef>
                          <a:spcPts val="0"/>
                        </a:spcBef>
                        <a:spcAft>
                          <a:spcPts val="0"/>
                        </a:spcAft>
                        <a:buClr>
                          <a:srgbClr val="000000"/>
                        </a:buClr>
                        <a:buSzPts val="1300"/>
                        <a:buFont typeface="Arial"/>
                        <a:buChar char="•"/>
                      </a:pPr>
                      <a:r>
                        <a:rPr b="0" i="0" lang="en-US" sz="1300" u="none" cap="none" strike="noStrike">
                          <a:solidFill>
                            <a:srgbClr val="000000"/>
                          </a:solidFill>
                          <a:latin typeface="Century Gothic"/>
                          <a:ea typeface="Century Gothic"/>
                          <a:cs typeface="Century Gothic"/>
                          <a:sym typeface="Century Gothic"/>
                        </a:rPr>
                        <a:t># of participants </a:t>
                      </a:r>
                      <a:endParaRPr b="0" i="0" sz="1300" u="none" cap="none" strike="noStrike">
                        <a:solidFill>
                          <a:srgbClr val="000000"/>
                        </a:solidFill>
                        <a:latin typeface="Noto Sans Symbols"/>
                        <a:ea typeface="Noto Sans Symbols"/>
                        <a:cs typeface="Noto Sans Symbols"/>
                        <a:sym typeface="Noto Sans Symbols"/>
                      </a:endParaRPr>
                    </a:p>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 </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D0DEEF"/>
                    </a:solidFill>
                  </a:tcPr>
                </a:tc>
              </a:tr>
              <a:tr h="1067225">
                <a:tc>
                  <a:txBody>
                    <a:bodyPr/>
                    <a:lstStyle/>
                    <a:p>
                      <a:pPr indent="0" lvl="0" marL="0" marR="0" rtl="0" algn="ctr">
                        <a:spcBef>
                          <a:spcPts val="0"/>
                        </a:spcBef>
                        <a:spcAft>
                          <a:spcPts val="0"/>
                        </a:spcAft>
                        <a:buNone/>
                      </a:pPr>
                      <a:r>
                        <a:rPr b="1" i="0" lang="en-US" sz="1300" u="none" cap="none" strike="noStrike">
                          <a:solidFill>
                            <a:srgbClr val="FFFFFF"/>
                          </a:solidFill>
                          <a:latin typeface="Century Gothic"/>
                          <a:ea typeface="Century Gothic"/>
                          <a:cs typeface="Century Gothic"/>
                          <a:sym typeface="Century Gothic"/>
                        </a:rPr>
                        <a:t>1.1.b</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5B9BD5"/>
                    </a:solidFill>
                  </a:tcPr>
                </a:tc>
                <a:tc>
                  <a:txBody>
                    <a:bodyPr/>
                    <a:lstStyle/>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Study visits offline (smts combined with Trainings)</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9EFF7"/>
                    </a:solidFill>
                  </a:tcPr>
                </a:tc>
                <a:tc>
                  <a:txBody>
                    <a:bodyPr/>
                    <a:lstStyle/>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October- May 202</a:t>
                      </a:r>
                      <a:r>
                        <a:rPr lang="en-US" sz="1300">
                          <a:latin typeface="Century Gothic"/>
                          <a:ea typeface="Century Gothic"/>
                          <a:cs typeface="Century Gothic"/>
                          <a:sym typeface="Century Gothic"/>
                        </a:rPr>
                        <a:t>2</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9EFF7"/>
                    </a:solidFill>
                  </a:tcPr>
                </a:tc>
                <a:tc>
                  <a:txBody>
                    <a:bodyPr/>
                    <a:lstStyle/>
                    <a:p>
                      <a:pPr indent="-82550" lvl="0" marL="0" marR="0" rtl="0" algn="just">
                        <a:spcBef>
                          <a:spcPts val="0"/>
                        </a:spcBef>
                        <a:spcAft>
                          <a:spcPts val="0"/>
                        </a:spcAft>
                        <a:buClr>
                          <a:srgbClr val="000000"/>
                        </a:buClr>
                        <a:buSzPts val="1300"/>
                        <a:buFont typeface="Arial"/>
                        <a:buChar char="•"/>
                      </a:pPr>
                      <a:r>
                        <a:rPr b="0" i="0" lang="en-US" sz="1300" u="none" cap="none" strike="noStrike">
                          <a:solidFill>
                            <a:srgbClr val="000000"/>
                          </a:solidFill>
                          <a:latin typeface="Century Gothic"/>
                          <a:ea typeface="Century Gothic"/>
                          <a:cs typeface="Century Gothic"/>
                          <a:sym typeface="Century Gothic"/>
                        </a:rPr>
                        <a:t># of SV</a:t>
                      </a:r>
                      <a:endParaRPr b="0" i="0" sz="1300" u="none" cap="none" strike="noStrike">
                        <a:solidFill>
                          <a:srgbClr val="000000"/>
                        </a:solidFill>
                        <a:latin typeface="Noto Sans Symbols"/>
                        <a:ea typeface="Noto Sans Symbols"/>
                        <a:cs typeface="Noto Sans Symbols"/>
                        <a:sym typeface="Noto Sans Symbols"/>
                      </a:endParaRPr>
                    </a:p>
                    <a:p>
                      <a:pPr indent="-82550" lvl="0" marL="0" marR="0" rtl="0" algn="just">
                        <a:spcBef>
                          <a:spcPts val="0"/>
                        </a:spcBef>
                        <a:spcAft>
                          <a:spcPts val="0"/>
                        </a:spcAft>
                        <a:buClr>
                          <a:srgbClr val="000000"/>
                        </a:buClr>
                        <a:buSzPts val="1300"/>
                        <a:buFont typeface="Arial"/>
                        <a:buChar char="•"/>
                      </a:pPr>
                      <a:r>
                        <a:rPr b="0" i="0" lang="en-US" sz="1300" u="none" cap="none" strike="noStrike">
                          <a:solidFill>
                            <a:srgbClr val="000000"/>
                          </a:solidFill>
                          <a:latin typeface="Century Gothic"/>
                          <a:ea typeface="Century Gothic"/>
                          <a:cs typeface="Century Gothic"/>
                          <a:sym typeface="Century Gothic"/>
                        </a:rPr>
                        <a:t>Program corresponds to the project goals</a:t>
                      </a:r>
                      <a:endParaRPr b="0" i="0" sz="1300" u="none" cap="none" strike="noStrike">
                        <a:solidFill>
                          <a:srgbClr val="000000"/>
                        </a:solidFill>
                        <a:latin typeface="Noto Sans Symbols"/>
                        <a:ea typeface="Noto Sans Symbols"/>
                        <a:cs typeface="Noto Sans Symbols"/>
                        <a:sym typeface="Noto Sans Symbols"/>
                      </a:endParaRPr>
                    </a:p>
                    <a:p>
                      <a:pPr indent="-82550" lvl="0" marL="0" marR="0" rtl="0" algn="just">
                        <a:spcBef>
                          <a:spcPts val="0"/>
                        </a:spcBef>
                        <a:spcAft>
                          <a:spcPts val="0"/>
                        </a:spcAft>
                        <a:buClr>
                          <a:srgbClr val="000000"/>
                        </a:buClr>
                        <a:buSzPts val="1300"/>
                        <a:buFont typeface="Arial"/>
                        <a:buChar char="•"/>
                      </a:pPr>
                      <a:r>
                        <a:rPr b="0" i="0" lang="en-US" sz="1300" u="none" cap="none" strike="noStrike">
                          <a:solidFill>
                            <a:srgbClr val="000000"/>
                          </a:solidFill>
                          <a:latin typeface="Century Gothic"/>
                          <a:ea typeface="Century Gothic"/>
                          <a:cs typeface="Century Gothic"/>
                          <a:sym typeface="Century Gothic"/>
                        </a:rPr>
                        <a:t># of participants </a:t>
                      </a:r>
                      <a:endParaRPr b="0" i="0" sz="1300" u="none" cap="none" strike="noStrike">
                        <a:solidFill>
                          <a:srgbClr val="000000"/>
                        </a:solidFill>
                        <a:latin typeface="Noto Sans Symbols"/>
                        <a:ea typeface="Noto Sans Symbols"/>
                        <a:cs typeface="Noto Sans Symbols"/>
                        <a:sym typeface="Noto Sans Symbols"/>
                      </a:endParaRPr>
                    </a:p>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 </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9EFF7"/>
                    </a:solidFill>
                  </a:tcPr>
                </a:tc>
              </a:tr>
              <a:tr h="838050">
                <a:tc>
                  <a:txBody>
                    <a:bodyPr/>
                    <a:lstStyle/>
                    <a:p>
                      <a:pPr indent="0" lvl="0" marL="0" marR="0" rtl="0" algn="ctr">
                        <a:spcBef>
                          <a:spcPts val="0"/>
                        </a:spcBef>
                        <a:spcAft>
                          <a:spcPts val="0"/>
                        </a:spcAft>
                        <a:buNone/>
                      </a:pPr>
                      <a:r>
                        <a:rPr b="1" i="0" lang="en-US" sz="1300" u="none" cap="none" strike="noStrike">
                          <a:solidFill>
                            <a:srgbClr val="FFFFFF"/>
                          </a:solidFill>
                          <a:latin typeface="Century Gothic"/>
                          <a:ea typeface="Century Gothic"/>
                          <a:cs typeface="Century Gothic"/>
                          <a:sym typeface="Century Gothic"/>
                        </a:rPr>
                        <a:t>1.2.</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5B9BD5"/>
                    </a:solidFill>
                  </a:tcPr>
                </a:tc>
                <a:tc>
                  <a:txBody>
                    <a:bodyPr/>
                    <a:lstStyle/>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Analysis of as-is situation at HEI</a:t>
                      </a:r>
                      <a:endParaRPr sz="1300" u="none" cap="none" strike="noStrike"/>
                    </a:p>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 </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D0DEEF"/>
                    </a:solidFill>
                  </a:tcPr>
                </a:tc>
                <a:tc>
                  <a:txBody>
                    <a:bodyPr/>
                    <a:lstStyle/>
                    <a:p>
                      <a:pPr indent="0" lvl="0" marL="0" marR="0" rtl="0" algn="l">
                        <a:spcBef>
                          <a:spcPts val="0"/>
                        </a:spcBef>
                        <a:spcAft>
                          <a:spcPts val="0"/>
                        </a:spcAft>
                        <a:buNone/>
                      </a:pPr>
                      <a:r>
                        <a:rPr lang="en-US" sz="1300">
                          <a:latin typeface="Century Gothic"/>
                          <a:ea typeface="Century Gothic"/>
                          <a:cs typeface="Century Gothic"/>
                          <a:sym typeface="Century Gothic"/>
                        </a:rPr>
                        <a:t>April 2021</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D0DEEF"/>
                    </a:solidFill>
                  </a:tcPr>
                </a:tc>
                <a:tc>
                  <a:txBody>
                    <a:bodyPr/>
                    <a:lstStyle/>
                    <a:p>
                      <a:pPr indent="-82550" lvl="0" marL="0" marR="0" rtl="0" algn="just">
                        <a:spcBef>
                          <a:spcPts val="0"/>
                        </a:spcBef>
                        <a:spcAft>
                          <a:spcPts val="0"/>
                        </a:spcAft>
                        <a:buClr>
                          <a:srgbClr val="000000"/>
                        </a:buClr>
                        <a:buSzPts val="1300"/>
                        <a:buFont typeface="Arial"/>
                        <a:buChar char="•"/>
                      </a:pPr>
                      <a:r>
                        <a:rPr b="0" i="0" lang="en-US" sz="1300" u="none" cap="none" strike="noStrike">
                          <a:solidFill>
                            <a:srgbClr val="000000"/>
                          </a:solidFill>
                          <a:latin typeface="Century Gothic"/>
                          <a:ea typeface="Century Gothic"/>
                          <a:cs typeface="Century Gothic"/>
                          <a:sym typeface="Century Gothic"/>
                        </a:rPr>
                        <a:t>List of points for analysis (questionnaire)</a:t>
                      </a:r>
                      <a:endParaRPr b="0" i="0" sz="1300" u="none" cap="none" strike="noStrike">
                        <a:solidFill>
                          <a:srgbClr val="000000"/>
                        </a:solidFill>
                        <a:latin typeface="Noto Sans Symbols"/>
                        <a:ea typeface="Noto Sans Symbols"/>
                        <a:cs typeface="Noto Sans Symbols"/>
                        <a:sym typeface="Noto Sans Symbols"/>
                      </a:endParaRPr>
                    </a:p>
                    <a:p>
                      <a:pPr indent="-82550" lvl="0" marL="0" marR="0" rtl="0" algn="just">
                        <a:spcBef>
                          <a:spcPts val="0"/>
                        </a:spcBef>
                        <a:spcAft>
                          <a:spcPts val="0"/>
                        </a:spcAft>
                        <a:buClr>
                          <a:srgbClr val="000000"/>
                        </a:buClr>
                        <a:buSzPts val="1300"/>
                        <a:buFont typeface="Arial"/>
                        <a:buChar char="•"/>
                      </a:pPr>
                      <a:r>
                        <a:rPr b="0" i="0" lang="en-US" sz="1300" u="none" cap="none" strike="noStrike">
                          <a:solidFill>
                            <a:srgbClr val="000000"/>
                          </a:solidFill>
                          <a:latin typeface="Century Gothic"/>
                          <a:ea typeface="Century Gothic"/>
                          <a:cs typeface="Century Gothic"/>
                          <a:sym typeface="Century Gothic"/>
                        </a:rPr>
                        <a:t>Analysis, reports, action plans uploaded on GD </a:t>
                      </a:r>
                      <a:endParaRPr b="0" i="0" sz="1300" u="none" cap="none" strike="noStrike">
                        <a:solidFill>
                          <a:srgbClr val="000000"/>
                        </a:solidFill>
                        <a:latin typeface="Noto Sans Symbols"/>
                        <a:ea typeface="Noto Sans Symbols"/>
                        <a:cs typeface="Noto Sans Symbols"/>
                        <a:sym typeface="Noto Sans Symbols"/>
                      </a:endParaRPr>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D0DEEF"/>
                    </a:solidFill>
                  </a:tcPr>
                </a:tc>
              </a:tr>
              <a:tr h="574675">
                <a:tc>
                  <a:txBody>
                    <a:bodyPr/>
                    <a:lstStyle/>
                    <a:p>
                      <a:pPr indent="0" lvl="0" marL="0" marR="0" rtl="0" algn="ctr">
                        <a:spcBef>
                          <a:spcPts val="0"/>
                        </a:spcBef>
                        <a:spcAft>
                          <a:spcPts val="0"/>
                        </a:spcAft>
                        <a:buNone/>
                      </a:pPr>
                      <a:r>
                        <a:rPr b="1" i="0" lang="en-US" sz="1300" u="none" cap="none" strike="noStrike">
                          <a:solidFill>
                            <a:srgbClr val="FFFFFF"/>
                          </a:solidFill>
                          <a:latin typeface="Century Gothic"/>
                          <a:ea typeface="Century Gothic"/>
                          <a:cs typeface="Century Gothic"/>
                          <a:sym typeface="Century Gothic"/>
                        </a:rPr>
                        <a:t>1.3.a</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5B9BD5"/>
                    </a:solidFill>
                  </a:tcPr>
                </a:tc>
                <a:tc>
                  <a:txBody>
                    <a:bodyPr/>
                    <a:lstStyle/>
                    <a:p>
                      <a:pPr indent="0" lvl="0" marL="0" marR="0" rtl="0" algn="l">
                        <a:spcBef>
                          <a:spcPts val="0"/>
                        </a:spcBef>
                        <a:spcAft>
                          <a:spcPts val="0"/>
                        </a:spcAft>
                        <a:buNone/>
                      </a:pPr>
                      <a:r>
                        <a:rPr lang="en-US" sz="1300">
                          <a:latin typeface="Century Gothic"/>
                          <a:ea typeface="Century Gothic"/>
                          <a:cs typeface="Century Gothic"/>
                          <a:sym typeface="Century Gothic"/>
                        </a:rPr>
                        <a:t>General </a:t>
                      </a:r>
                      <a:r>
                        <a:rPr b="0" i="0" lang="en-US" sz="1300" u="none" cap="none" strike="noStrike">
                          <a:solidFill>
                            <a:srgbClr val="000000"/>
                          </a:solidFill>
                          <a:latin typeface="Century Gothic"/>
                          <a:ea typeface="Century Gothic"/>
                          <a:cs typeface="Century Gothic"/>
                          <a:sym typeface="Century Gothic"/>
                        </a:rPr>
                        <a:t>report prepared after online</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9EFF7"/>
                    </a:solidFill>
                  </a:tcPr>
                </a:tc>
                <a:tc>
                  <a:txBody>
                    <a:bodyPr/>
                    <a:lstStyle/>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April-May 2021</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9EFF7"/>
                    </a:solidFill>
                  </a:tcPr>
                </a:tc>
                <a:tc>
                  <a:txBody>
                    <a:bodyPr/>
                    <a:lstStyle/>
                    <a:p>
                      <a:pPr indent="-82550" lvl="0" marL="0" marR="0" rtl="0" algn="just">
                        <a:spcBef>
                          <a:spcPts val="0"/>
                        </a:spcBef>
                        <a:spcAft>
                          <a:spcPts val="0"/>
                        </a:spcAft>
                        <a:buClr>
                          <a:srgbClr val="000000"/>
                        </a:buClr>
                        <a:buSzPts val="1300"/>
                        <a:buFont typeface="Arial"/>
                        <a:buChar char="•"/>
                      </a:pPr>
                      <a:r>
                        <a:rPr b="0" i="0" lang="en-US" sz="1300" u="none" cap="none" strike="noStrike">
                          <a:solidFill>
                            <a:srgbClr val="000000"/>
                          </a:solidFill>
                          <a:latin typeface="Century Gothic"/>
                          <a:ea typeface="Century Gothic"/>
                          <a:cs typeface="Century Gothic"/>
                          <a:sym typeface="Century Gothic"/>
                        </a:rPr>
                        <a:t>Results of evaluation of study visits</a:t>
                      </a:r>
                      <a:endParaRPr b="0" i="0" sz="1300" u="none" cap="none" strike="noStrike">
                        <a:solidFill>
                          <a:srgbClr val="000000"/>
                        </a:solidFill>
                        <a:latin typeface="Noto Sans Symbols"/>
                        <a:ea typeface="Noto Sans Symbols"/>
                        <a:cs typeface="Noto Sans Symbols"/>
                        <a:sym typeface="Noto Sans Symbols"/>
                      </a:endParaRPr>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9EFF7"/>
                    </a:solidFill>
                  </a:tcPr>
                </a:tc>
              </a:tr>
              <a:tr h="820950">
                <a:tc>
                  <a:txBody>
                    <a:bodyPr/>
                    <a:lstStyle/>
                    <a:p>
                      <a:pPr indent="0" lvl="0" marL="0" marR="0" rtl="0" algn="ctr">
                        <a:spcBef>
                          <a:spcPts val="0"/>
                        </a:spcBef>
                        <a:spcAft>
                          <a:spcPts val="0"/>
                        </a:spcAft>
                        <a:buNone/>
                      </a:pPr>
                      <a:r>
                        <a:rPr b="1" i="0" lang="en-US" sz="1300" u="none" cap="none" strike="noStrike">
                          <a:solidFill>
                            <a:srgbClr val="FFFFFF"/>
                          </a:solidFill>
                          <a:latin typeface="Century Gothic"/>
                          <a:ea typeface="Century Gothic"/>
                          <a:cs typeface="Century Gothic"/>
                          <a:sym typeface="Century Gothic"/>
                        </a:rPr>
                        <a:t>1.3.b</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5B9BD5"/>
                    </a:solidFill>
                  </a:tcPr>
                </a:tc>
                <a:tc>
                  <a:txBody>
                    <a:bodyPr/>
                    <a:lstStyle/>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Action plan and reports prepared after offline </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D0DEEF"/>
                    </a:solidFill>
                  </a:tcPr>
                </a:tc>
                <a:tc>
                  <a:txBody>
                    <a:bodyPr/>
                    <a:lstStyle/>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After each SV, </a:t>
                      </a:r>
                      <a:endParaRPr/>
                    </a:p>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Final – May-June 2022</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D0DEEF"/>
                    </a:solidFill>
                  </a:tcPr>
                </a:tc>
                <a:tc>
                  <a:txBody>
                    <a:bodyPr/>
                    <a:lstStyle/>
                    <a:p>
                      <a:pPr indent="-82550" lvl="0" marL="0" marR="0" rtl="0" algn="just">
                        <a:spcBef>
                          <a:spcPts val="0"/>
                        </a:spcBef>
                        <a:spcAft>
                          <a:spcPts val="0"/>
                        </a:spcAft>
                        <a:buClr>
                          <a:srgbClr val="000000"/>
                        </a:buClr>
                        <a:buSzPts val="1300"/>
                        <a:buFont typeface="Arial"/>
                        <a:buChar char="•"/>
                      </a:pPr>
                      <a:r>
                        <a:rPr b="0" i="0" lang="en-US" sz="1300" u="none" cap="none" strike="noStrike">
                          <a:solidFill>
                            <a:srgbClr val="000000"/>
                          </a:solidFill>
                          <a:latin typeface="Century Gothic"/>
                          <a:ea typeface="Century Gothic"/>
                          <a:cs typeface="Century Gothic"/>
                          <a:sym typeface="Century Gothic"/>
                        </a:rPr>
                        <a:t>Quality control report</a:t>
                      </a:r>
                      <a:endParaRPr b="0" i="0" sz="1300" u="none" cap="none" strike="noStrike">
                        <a:solidFill>
                          <a:srgbClr val="000000"/>
                        </a:solidFill>
                        <a:latin typeface="Noto Sans Symbols"/>
                        <a:ea typeface="Noto Sans Symbols"/>
                        <a:cs typeface="Noto Sans Symbols"/>
                        <a:sym typeface="Noto Sans Symbols"/>
                      </a:endParaRPr>
                    </a:p>
                    <a:p>
                      <a:pPr indent="-82550" lvl="0" marL="0" marR="0" rtl="0" algn="just">
                        <a:spcBef>
                          <a:spcPts val="0"/>
                        </a:spcBef>
                        <a:spcAft>
                          <a:spcPts val="0"/>
                        </a:spcAft>
                        <a:buClr>
                          <a:srgbClr val="000000"/>
                        </a:buClr>
                        <a:buSzPts val="1300"/>
                        <a:buFont typeface="Arial"/>
                        <a:buChar char="•"/>
                      </a:pPr>
                      <a:r>
                        <a:rPr b="0" i="0" lang="en-US" sz="1300" u="none" cap="none" strike="noStrike">
                          <a:solidFill>
                            <a:srgbClr val="000000"/>
                          </a:solidFill>
                          <a:latin typeface="Century Gothic"/>
                          <a:ea typeface="Century Gothic"/>
                          <a:cs typeface="Century Gothic"/>
                          <a:sym typeface="Century Gothic"/>
                        </a:rPr>
                        <a:t>General report </a:t>
                      </a:r>
                      <a:endParaRPr b="0" i="0" sz="1300" u="none" cap="none" strike="noStrike">
                        <a:solidFill>
                          <a:srgbClr val="000000"/>
                        </a:solidFill>
                        <a:latin typeface="Noto Sans Symbols"/>
                        <a:ea typeface="Noto Sans Symbols"/>
                        <a:cs typeface="Noto Sans Symbols"/>
                        <a:sym typeface="Noto Sans Symbols"/>
                      </a:endParaRPr>
                    </a:p>
                    <a:p>
                      <a:pPr indent="0" lvl="0" marL="0" marR="0" rtl="0" algn="l">
                        <a:spcBef>
                          <a:spcPts val="0"/>
                        </a:spcBef>
                        <a:spcAft>
                          <a:spcPts val="0"/>
                        </a:spcAft>
                        <a:buNone/>
                      </a:pPr>
                      <a:r>
                        <a:rPr b="0" i="0" lang="en-US" sz="1300" u="none" cap="none" strike="noStrike">
                          <a:solidFill>
                            <a:srgbClr val="000000"/>
                          </a:solidFill>
                          <a:latin typeface="Century Gothic"/>
                          <a:ea typeface="Century Gothic"/>
                          <a:cs typeface="Century Gothic"/>
                          <a:sym typeface="Century Gothic"/>
                        </a:rPr>
                        <a:t> </a:t>
                      </a:r>
                      <a:endParaRPr sz="1300" u="none" cap="none" strike="noStrike"/>
                    </a:p>
                  </a:txBody>
                  <a:tcPr marT="33450" marB="33450" marR="48775" marL="48775">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D0DEEF"/>
                    </a:solidFill>
                  </a:tcPr>
                </a:tc>
              </a:tr>
            </a:tbl>
          </a:graphicData>
        </a:graphic>
      </p:graphicFrame>
      <p:sp>
        <p:nvSpPr>
          <p:cNvPr id="156" name="Google Shape;156;p2"/>
          <p:cNvSpPr/>
          <p:nvPr/>
        </p:nvSpPr>
        <p:spPr>
          <a:xfrm>
            <a:off x="677863" y="2189163"/>
            <a:ext cx="12192000" cy="457200"/>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3"/>
          <p:cNvSpPr txBox="1"/>
          <p:nvPr>
            <p:ph type="title"/>
          </p:nvPr>
        </p:nvSpPr>
        <p:spPr>
          <a:xfrm>
            <a:off x="916334" y="937460"/>
            <a:ext cx="11929241" cy="1143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US"/>
              <a:t>6.2.Design and update of project website</a:t>
            </a:r>
            <a:endParaRPr/>
          </a:p>
        </p:txBody>
      </p:sp>
      <p:sp>
        <p:nvSpPr>
          <p:cNvPr id="325" name="Google Shape;325;p23"/>
          <p:cNvSpPr txBox="1"/>
          <p:nvPr>
            <p:ph idx="1" type="body"/>
          </p:nvPr>
        </p:nvSpPr>
        <p:spPr>
          <a:xfrm>
            <a:off x="89182" y="2231857"/>
            <a:ext cx="8229600" cy="46418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US">
                <a:solidFill>
                  <a:srgbClr val="3F3F3F"/>
                </a:solidFill>
              </a:rPr>
              <a:t>Project website contains </a:t>
            </a:r>
            <a:endParaRPr/>
          </a:p>
          <a:p>
            <a:pPr indent="-342900" lvl="0" marL="342900" rtl="0" algn="l">
              <a:spcBef>
                <a:spcPts val="1000"/>
              </a:spcBef>
              <a:spcAft>
                <a:spcPts val="0"/>
              </a:spcAft>
              <a:buSzPts val="1440"/>
              <a:buFont typeface="Noto Sans Symbols"/>
              <a:buChar char="►"/>
            </a:pPr>
            <a:r>
              <a:rPr lang="en-US">
                <a:solidFill>
                  <a:srgbClr val="3F3F3F"/>
                </a:solidFill>
              </a:rPr>
              <a:t>info about the project</a:t>
            </a:r>
            <a:endParaRPr/>
          </a:p>
          <a:p>
            <a:pPr indent="-342900" lvl="0" marL="342900" rtl="0" algn="l">
              <a:spcBef>
                <a:spcPts val="1000"/>
              </a:spcBef>
              <a:spcAft>
                <a:spcPts val="0"/>
              </a:spcAft>
              <a:buSzPts val="1440"/>
              <a:buFont typeface="Noto Sans Symbols"/>
              <a:buChar char="►"/>
            </a:pPr>
            <a:r>
              <a:rPr lang="en-US">
                <a:solidFill>
                  <a:srgbClr val="3F3F3F"/>
                </a:solidFill>
              </a:rPr>
              <a:t>Meetings with pictures</a:t>
            </a:r>
            <a:endParaRPr/>
          </a:p>
          <a:p>
            <a:pPr indent="-342900" lvl="0" marL="342900" rtl="0" algn="l">
              <a:spcBef>
                <a:spcPts val="1000"/>
              </a:spcBef>
              <a:spcAft>
                <a:spcPts val="0"/>
              </a:spcAft>
              <a:buSzPts val="1440"/>
              <a:buFont typeface="Noto Sans Symbols"/>
              <a:buChar char="►"/>
            </a:pPr>
            <a:r>
              <a:rPr lang="en-US">
                <a:solidFill>
                  <a:srgbClr val="3F3F3F"/>
                </a:solidFill>
              </a:rPr>
              <a:t>Newsletters</a:t>
            </a:r>
            <a:endParaRPr/>
          </a:p>
          <a:p>
            <a:pPr indent="-342900" lvl="0" marL="342900" rtl="0" algn="l">
              <a:spcBef>
                <a:spcPts val="1000"/>
              </a:spcBef>
              <a:spcAft>
                <a:spcPts val="0"/>
              </a:spcAft>
              <a:buSzPts val="1440"/>
              <a:buFont typeface="Noto Sans Symbols"/>
              <a:buChar char="►"/>
            </a:pPr>
            <a:r>
              <a:rPr lang="en-US">
                <a:solidFill>
                  <a:srgbClr val="3F3F3F"/>
                </a:solidFill>
              </a:rPr>
              <a:t>Project key documents</a:t>
            </a:r>
            <a:endParaRPr/>
          </a:p>
          <a:p>
            <a:pPr indent="-342900" lvl="0" marL="342900" rtl="0" algn="l">
              <a:spcBef>
                <a:spcPts val="1000"/>
              </a:spcBef>
              <a:spcAft>
                <a:spcPts val="0"/>
              </a:spcAft>
              <a:buSzPts val="1440"/>
              <a:buFont typeface="Noto Sans Symbols"/>
              <a:buChar char="►"/>
            </a:pPr>
            <a:r>
              <a:rPr lang="en-US">
                <a:solidFill>
                  <a:srgbClr val="3F3F3F"/>
                </a:solidFill>
              </a:rPr>
              <a:t>Short information about the partners</a:t>
            </a:r>
            <a:endParaRPr/>
          </a:p>
          <a:p>
            <a:pPr indent="-251459" lvl="0" marL="342900" rtl="0" algn="l">
              <a:spcBef>
                <a:spcPts val="1000"/>
              </a:spcBef>
              <a:spcAft>
                <a:spcPts val="0"/>
              </a:spcAft>
              <a:buSzPts val="1440"/>
              <a:buFont typeface="Noto Sans Symbols"/>
              <a:buNone/>
            </a:pPr>
            <a:r>
              <a:t/>
            </a:r>
            <a:endParaRPr/>
          </a:p>
        </p:txBody>
      </p:sp>
      <p:pic>
        <p:nvPicPr>
          <p:cNvPr descr="C:\Users\Администратор\Documents\KROK\Erasmus+_new projects 2020\Collage CLIIMAN\cofundedErasmus.jpg" id="326" name="Google Shape;326;p23"/>
          <p:cNvPicPr preferRelativeResize="0"/>
          <p:nvPr/>
        </p:nvPicPr>
        <p:blipFill rotWithShape="1">
          <a:blip r:embed="rId3">
            <a:alphaModFix/>
          </a:blip>
          <a:srcRect b="0" l="0" r="27590" t="0"/>
          <a:stretch/>
        </p:blipFill>
        <p:spPr>
          <a:xfrm>
            <a:off x="0" y="0"/>
            <a:ext cx="2839453" cy="786063"/>
          </a:xfrm>
          <a:prstGeom prst="rect">
            <a:avLst/>
          </a:prstGeom>
          <a:noFill/>
          <a:ln>
            <a:noFill/>
          </a:ln>
        </p:spPr>
      </p:pic>
      <p:pic>
        <p:nvPicPr>
          <p:cNvPr descr="C:\Users\Администратор\Documents\KROK\Erasmus+_new projects 2020\Infp for NEO\logo-4.jpg" id="327" name="Google Shape;327;p23"/>
          <p:cNvPicPr preferRelativeResize="0"/>
          <p:nvPr/>
        </p:nvPicPr>
        <p:blipFill rotWithShape="1">
          <a:blip r:embed="rId4">
            <a:alphaModFix/>
          </a:blip>
          <a:srcRect b="0" l="0" r="0" t="0"/>
          <a:stretch/>
        </p:blipFill>
        <p:spPr>
          <a:xfrm>
            <a:off x="10733314" y="162233"/>
            <a:ext cx="1353055" cy="671956"/>
          </a:xfrm>
          <a:prstGeom prst="rect">
            <a:avLst/>
          </a:prstGeom>
          <a:noFill/>
          <a:ln>
            <a:noFill/>
          </a:ln>
        </p:spPr>
      </p:pic>
      <p:pic>
        <p:nvPicPr>
          <p:cNvPr id="328" name="Google Shape;328;p23"/>
          <p:cNvPicPr preferRelativeResize="0"/>
          <p:nvPr/>
        </p:nvPicPr>
        <p:blipFill rotWithShape="1">
          <a:blip r:embed="rId5">
            <a:alphaModFix/>
          </a:blip>
          <a:srcRect b="5387" l="0" r="0" t="11423"/>
          <a:stretch/>
        </p:blipFill>
        <p:spPr>
          <a:xfrm>
            <a:off x="5117805" y="2279983"/>
            <a:ext cx="6634718" cy="310470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7"/>
          <p:cNvSpPr txBox="1"/>
          <p:nvPr>
            <p:ph type="title"/>
          </p:nvPr>
        </p:nvSpPr>
        <p:spPr>
          <a:xfrm>
            <a:off x="1654315" y="834189"/>
            <a:ext cx="8596668"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Facebook group</a:t>
            </a:r>
            <a:endParaRPr/>
          </a:p>
        </p:txBody>
      </p:sp>
      <p:sp>
        <p:nvSpPr>
          <p:cNvPr id="334" name="Google Shape;334;p17"/>
          <p:cNvSpPr txBox="1"/>
          <p:nvPr>
            <p:ph idx="1" type="body"/>
          </p:nvPr>
        </p:nvSpPr>
        <p:spPr>
          <a:xfrm>
            <a:off x="352927" y="1930399"/>
            <a:ext cx="11324065" cy="455449"/>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1440"/>
              <a:buNone/>
            </a:pPr>
            <a:r>
              <a:rPr lang="en-US" u="sng">
                <a:solidFill>
                  <a:schemeClr val="hlink"/>
                </a:solidFill>
                <a:hlinkClick r:id="rId3"/>
              </a:rPr>
              <a:t>https://www.facebook.com/InternationalStudentsAdaptationandntegration</a:t>
            </a:r>
            <a:endParaRPr/>
          </a:p>
          <a:p>
            <a:pPr indent="0" lvl="0" marL="0" rtl="0" algn="ctr">
              <a:spcBef>
                <a:spcPts val="1000"/>
              </a:spcBef>
              <a:spcAft>
                <a:spcPts val="0"/>
              </a:spcAft>
              <a:buSzPts val="1440"/>
              <a:buNone/>
            </a:pPr>
            <a:r>
              <a:t/>
            </a:r>
            <a:endParaRPr/>
          </a:p>
        </p:txBody>
      </p:sp>
      <p:pic>
        <p:nvPicPr>
          <p:cNvPr descr="C:\Users\Администратор\Documents\KROK\Erasmus+_new projects 2020\Collage CLIIMAN\cofundedErasmus.jpg" id="335" name="Google Shape;335;p17"/>
          <p:cNvPicPr preferRelativeResize="0"/>
          <p:nvPr/>
        </p:nvPicPr>
        <p:blipFill rotWithShape="1">
          <a:blip r:embed="rId4">
            <a:alphaModFix/>
          </a:blip>
          <a:srcRect b="0" l="0" r="27590" t="0"/>
          <a:stretch/>
        </p:blipFill>
        <p:spPr>
          <a:xfrm>
            <a:off x="0" y="0"/>
            <a:ext cx="2935705" cy="834189"/>
          </a:xfrm>
          <a:prstGeom prst="rect">
            <a:avLst/>
          </a:prstGeom>
          <a:noFill/>
          <a:ln>
            <a:noFill/>
          </a:ln>
        </p:spPr>
      </p:pic>
      <p:pic>
        <p:nvPicPr>
          <p:cNvPr id="336" name="Google Shape;336;p17"/>
          <p:cNvPicPr preferRelativeResize="0"/>
          <p:nvPr/>
        </p:nvPicPr>
        <p:blipFill rotWithShape="1">
          <a:blip r:embed="rId5">
            <a:alphaModFix/>
          </a:blip>
          <a:srcRect b="23772" l="22282" r="9302" t="13878"/>
          <a:stretch/>
        </p:blipFill>
        <p:spPr>
          <a:xfrm>
            <a:off x="1654315" y="2385848"/>
            <a:ext cx="7577959" cy="3884793"/>
          </a:xfrm>
          <a:prstGeom prst="rect">
            <a:avLst/>
          </a:prstGeom>
          <a:noFill/>
          <a:ln>
            <a:noFill/>
          </a:ln>
        </p:spPr>
      </p:pic>
      <p:pic>
        <p:nvPicPr>
          <p:cNvPr descr="C:\Users\Администратор\Documents\KROK\Erasmus+_new projects 2020\Infp for NEO\logo-4.jpg" id="337" name="Google Shape;337;p17"/>
          <p:cNvPicPr preferRelativeResize="0"/>
          <p:nvPr/>
        </p:nvPicPr>
        <p:blipFill rotWithShape="1">
          <a:blip r:embed="rId6">
            <a:alphaModFix/>
          </a:blip>
          <a:srcRect b="0" l="0" r="0" t="0"/>
          <a:stretch/>
        </p:blipFill>
        <p:spPr>
          <a:xfrm>
            <a:off x="10733314" y="162233"/>
            <a:ext cx="1353055" cy="6719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8"/>
          <p:cNvSpPr txBox="1"/>
          <p:nvPr>
            <p:ph type="title"/>
          </p:nvPr>
        </p:nvSpPr>
        <p:spPr>
          <a:xfrm>
            <a:off x="1654315" y="834189"/>
            <a:ext cx="8596668"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Facebook group statistics</a:t>
            </a:r>
            <a:endParaRPr/>
          </a:p>
        </p:txBody>
      </p:sp>
      <p:sp>
        <p:nvSpPr>
          <p:cNvPr id="343" name="Google Shape;343;p18"/>
          <p:cNvSpPr txBox="1"/>
          <p:nvPr>
            <p:ph idx="1" type="body"/>
          </p:nvPr>
        </p:nvSpPr>
        <p:spPr>
          <a:xfrm>
            <a:off x="352928" y="1930399"/>
            <a:ext cx="6131956" cy="46010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t/>
            </a:r>
            <a:endParaRPr/>
          </a:p>
          <a:p>
            <a:pPr indent="0" lvl="0" marL="0" rtl="0" algn="l">
              <a:spcBef>
                <a:spcPts val="1000"/>
              </a:spcBef>
              <a:spcAft>
                <a:spcPts val="0"/>
              </a:spcAft>
              <a:buSzPts val="1440"/>
              <a:buNone/>
            </a:pPr>
            <a:r>
              <a:t/>
            </a:r>
            <a:endParaRPr/>
          </a:p>
        </p:txBody>
      </p:sp>
      <p:pic>
        <p:nvPicPr>
          <p:cNvPr descr="C:\Users\Администратор\Documents\KROK\Erasmus+_new projects 2020\Collage CLIIMAN\cofundedErasmus.jpg" id="344" name="Google Shape;344;p18"/>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id="345" name="Google Shape;345;p18"/>
          <p:cNvPicPr preferRelativeResize="0"/>
          <p:nvPr/>
        </p:nvPicPr>
        <p:blipFill rotWithShape="1">
          <a:blip r:embed="rId4">
            <a:alphaModFix/>
          </a:blip>
          <a:srcRect b="6382" l="27996" r="19030" t="18773"/>
          <a:stretch/>
        </p:blipFill>
        <p:spPr>
          <a:xfrm>
            <a:off x="6086398" y="2643850"/>
            <a:ext cx="4529050" cy="3599403"/>
          </a:xfrm>
          <a:prstGeom prst="rect">
            <a:avLst/>
          </a:prstGeom>
          <a:noFill/>
          <a:ln>
            <a:noFill/>
          </a:ln>
        </p:spPr>
      </p:pic>
      <p:pic>
        <p:nvPicPr>
          <p:cNvPr id="346" name="Google Shape;346;p18"/>
          <p:cNvPicPr preferRelativeResize="0"/>
          <p:nvPr/>
        </p:nvPicPr>
        <p:blipFill rotWithShape="1">
          <a:blip r:embed="rId5">
            <a:alphaModFix/>
          </a:blip>
          <a:srcRect b="23109" l="28129" r="10464" t="16699"/>
          <a:stretch/>
        </p:blipFill>
        <p:spPr>
          <a:xfrm>
            <a:off x="8029903" y="834189"/>
            <a:ext cx="3213243" cy="1771713"/>
          </a:xfrm>
          <a:prstGeom prst="rect">
            <a:avLst/>
          </a:prstGeom>
          <a:noFill/>
          <a:ln>
            <a:noFill/>
          </a:ln>
        </p:spPr>
      </p:pic>
      <p:pic>
        <p:nvPicPr>
          <p:cNvPr id="347" name="Google Shape;347;p18"/>
          <p:cNvPicPr preferRelativeResize="0"/>
          <p:nvPr/>
        </p:nvPicPr>
        <p:blipFill rotWithShape="1">
          <a:blip r:embed="rId6">
            <a:alphaModFix/>
          </a:blip>
          <a:srcRect b="11114" l="27491" r="8973" t="15220"/>
          <a:stretch/>
        </p:blipFill>
        <p:spPr>
          <a:xfrm>
            <a:off x="607741" y="2756844"/>
            <a:ext cx="4990003" cy="3254349"/>
          </a:xfrm>
          <a:prstGeom prst="rect">
            <a:avLst/>
          </a:prstGeom>
          <a:noFill/>
          <a:ln>
            <a:noFill/>
          </a:ln>
        </p:spPr>
      </p:pic>
      <p:pic>
        <p:nvPicPr>
          <p:cNvPr descr="C:\Users\Администратор\Documents\KROK\Erasmus+_new projects 2020\Infp for NEO\logo-4.jpg" id="348" name="Google Shape;348;p18"/>
          <p:cNvPicPr preferRelativeResize="0"/>
          <p:nvPr/>
        </p:nvPicPr>
        <p:blipFill rotWithShape="1">
          <a:blip r:embed="rId7">
            <a:alphaModFix/>
          </a:blip>
          <a:srcRect b="0" l="0" r="0" t="0"/>
          <a:stretch/>
        </p:blipFill>
        <p:spPr>
          <a:xfrm>
            <a:off x="10733314" y="162233"/>
            <a:ext cx="1353055" cy="6719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0"/>
          <p:cNvSpPr txBox="1"/>
          <p:nvPr>
            <p:ph type="title"/>
          </p:nvPr>
        </p:nvSpPr>
        <p:spPr>
          <a:xfrm>
            <a:off x="1654315" y="834189"/>
            <a:ext cx="8596668"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#INTERADIS</a:t>
            </a:r>
            <a:endParaRPr/>
          </a:p>
        </p:txBody>
      </p:sp>
      <p:sp>
        <p:nvSpPr>
          <p:cNvPr id="354" name="Google Shape;354;p20"/>
          <p:cNvSpPr txBox="1"/>
          <p:nvPr>
            <p:ph idx="1" type="body"/>
          </p:nvPr>
        </p:nvSpPr>
        <p:spPr>
          <a:xfrm>
            <a:off x="184763" y="1795516"/>
            <a:ext cx="6131956" cy="46010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US" u="sng">
                <a:solidFill>
                  <a:schemeClr val="hlink"/>
                </a:solidFill>
                <a:hlinkClick r:id="rId3"/>
              </a:rPr>
              <a:t>https://www.facebook.com/hashtag/INTERADIS/</a:t>
            </a:r>
            <a:endParaRPr/>
          </a:p>
          <a:p>
            <a:pPr indent="0" lvl="0" marL="0" rtl="0" algn="l">
              <a:spcBef>
                <a:spcPts val="1000"/>
              </a:spcBef>
              <a:spcAft>
                <a:spcPts val="0"/>
              </a:spcAft>
              <a:buSzPts val="1440"/>
              <a:buNone/>
            </a:pPr>
            <a:r>
              <a:t/>
            </a:r>
            <a:endParaRPr/>
          </a:p>
        </p:txBody>
      </p:sp>
      <p:pic>
        <p:nvPicPr>
          <p:cNvPr descr="C:\Users\Администратор\Documents\KROK\Erasmus+_new projects 2020\Collage CLIIMAN\cofundedErasmus.jpg" id="355" name="Google Shape;355;p20"/>
          <p:cNvPicPr preferRelativeResize="0"/>
          <p:nvPr/>
        </p:nvPicPr>
        <p:blipFill rotWithShape="1">
          <a:blip r:embed="rId4">
            <a:alphaModFix/>
          </a:blip>
          <a:srcRect b="0" l="0" r="27590" t="0"/>
          <a:stretch/>
        </p:blipFill>
        <p:spPr>
          <a:xfrm>
            <a:off x="0" y="0"/>
            <a:ext cx="2935705" cy="834189"/>
          </a:xfrm>
          <a:prstGeom prst="rect">
            <a:avLst/>
          </a:prstGeom>
          <a:noFill/>
          <a:ln>
            <a:noFill/>
          </a:ln>
        </p:spPr>
      </p:pic>
      <p:pic>
        <p:nvPicPr>
          <p:cNvPr descr="C:\Users\Администратор\Documents\KROK\Erasmus+_new projects 2020\Infp for NEO\logo-4.jpg" id="356" name="Google Shape;356;p20"/>
          <p:cNvPicPr preferRelativeResize="0"/>
          <p:nvPr/>
        </p:nvPicPr>
        <p:blipFill rotWithShape="1">
          <a:blip r:embed="rId5">
            <a:alphaModFix/>
          </a:blip>
          <a:srcRect b="0" l="0" r="0" t="0"/>
          <a:stretch/>
        </p:blipFill>
        <p:spPr>
          <a:xfrm>
            <a:off x="10733314" y="162233"/>
            <a:ext cx="1353055" cy="671956"/>
          </a:xfrm>
          <a:prstGeom prst="rect">
            <a:avLst/>
          </a:prstGeom>
          <a:noFill/>
          <a:ln>
            <a:noFill/>
          </a:ln>
        </p:spPr>
      </p:pic>
      <p:pic>
        <p:nvPicPr>
          <p:cNvPr id="357" name="Google Shape;357;p20"/>
          <p:cNvPicPr preferRelativeResize="0"/>
          <p:nvPr/>
        </p:nvPicPr>
        <p:blipFill rotWithShape="1">
          <a:blip r:embed="rId6">
            <a:alphaModFix/>
          </a:blip>
          <a:srcRect b="4673" l="30258" r="37500" t="11646"/>
          <a:stretch/>
        </p:blipFill>
        <p:spPr>
          <a:xfrm>
            <a:off x="6118893" y="417094"/>
            <a:ext cx="4233798" cy="6180890"/>
          </a:xfrm>
          <a:prstGeom prst="rect">
            <a:avLst/>
          </a:prstGeom>
          <a:noFill/>
          <a:ln>
            <a:noFill/>
          </a:ln>
        </p:spPr>
      </p:pic>
      <p:pic>
        <p:nvPicPr>
          <p:cNvPr id="358" name="Google Shape;358;p20"/>
          <p:cNvPicPr preferRelativeResize="0"/>
          <p:nvPr/>
        </p:nvPicPr>
        <p:blipFill rotWithShape="1">
          <a:blip r:embed="rId7">
            <a:alphaModFix/>
          </a:blip>
          <a:srcRect b="4367" l="37328" r="38878" t="7356"/>
          <a:stretch/>
        </p:blipFill>
        <p:spPr>
          <a:xfrm>
            <a:off x="572578" y="2418945"/>
            <a:ext cx="2002456" cy="4179039"/>
          </a:xfrm>
          <a:prstGeom prst="rect">
            <a:avLst/>
          </a:prstGeom>
          <a:noFill/>
          <a:ln>
            <a:noFill/>
          </a:ln>
        </p:spPr>
      </p:pic>
      <p:pic>
        <p:nvPicPr>
          <p:cNvPr id="359" name="Google Shape;359;p20"/>
          <p:cNvPicPr preferRelativeResize="0"/>
          <p:nvPr/>
        </p:nvPicPr>
        <p:blipFill rotWithShape="1">
          <a:blip r:embed="rId8">
            <a:alphaModFix/>
          </a:blip>
          <a:srcRect b="11818" l="64514" r="12027" t="16554"/>
          <a:stretch/>
        </p:blipFill>
        <p:spPr>
          <a:xfrm>
            <a:off x="3359974" y="2521730"/>
            <a:ext cx="2334650" cy="40096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1"/>
          <p:cNvSpPr txBox="1"/>
          <p:nvPr>
            <p:ph type="title"/>
          </p:nvPr>
        </p:nvSpPr>
        <p:spPr>
          <a:xfrm>
            <a:off x="1493299" y="857423"/>
            <a:ext cx="9601200" cy="115904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US"/>
              <a:t>Project logo</a:t>
            </a:r>
            <a:r>
              <a:rPr lang="en-US"/>
              <a:t>.</a:t>
            </a:r>
            <a:endParaRPr/>
          </a:p>
        </p:txBody>
      </p:sp>
      <p:pic>
        <p:nvPicPr>
          <p:cNvPr descr="C:\Users\Администратор\Documents\KROK\Erasmus+_new projects 2020\Collage CLIIMAN\cofundedErasmus.jpg" id="365" name="Google Shape;365;p21"/>
          <p:cNvPicPr preferRelativeResize="0"/>
          <p:nvPr/>
        </p:nvPicPr>
        <p:blipFill rotWithShape="1">
          <a:blip r:embed="rId3">
            <a:alphaModFix/>
          </a:blip>
          <a:srcRect b="0" l="0" r="27590" t="0"/>
          <a:stretch/>
        </p:blipFill>
        <p:spPr>
          <a:xfrm>
            <a:off x="0" y="0"/>
            <a:ext cx="2839453" cy="786063"/>
          </a:xfrm>
          <a:prstGeom prst="rect">
            <a:avLst/>
          </a:prstGeom>
          <a:noFill/>
          <a:ln>
            <a:noFill/>
          </a:ln>
        </p:spPr>
      </p:pic>
      <p:pic>
        <p:nvPicPr>
          <p:cNvPr descr="C:\Users\Администратор\Documents\KROK\Erasmus+_new projects 2020\Infp for NEO\logo-4.jpg" id="366" name="Google Shape;366;p21"/>
          <p:cNvPicPr preferRelativeResize="0"/>
          <p:nvPr/>
        </p:nvPicPr>
        <p:blipFill rotWithShape="1">
          <a:blip r:embed="rId4">
            <a:alphaModFix/>
          </a:blip>
          <a:srcRect b="0" l="0" r="0" t="0"/>
          <a:stretch/>
        </p:blipFill>
        <p:spPr>
          <a:xfrm>
            <a:off x="10733314" y="162233"/>
            <a:ext cx="1353055" cy="671956"/>
          </a:xfrm>
          <a:prstGeom prst="rect">
            <a:avLst/>
          </a:prstGeom>
          <a:noFill/>
          <a:ln>
            <a:noFill/>
          </a:ln>
        </p:spPr>
      </p:pic>
      <p:pic>
        <p:nvPicPr>
          <p:cNvPr descr="C:\Users\Администратор\Documents\KROK\Erasmus+_new projects 2020\Infp for NEO\logo-4.jpg" id="367" name="Google Shape;367;p21"/>
          <p:cNvPicPr preferRelativeResize="0"/>
          <p:nvPr>
            <p:ph idx="1" type="body"/>
          </p:nvPr>
        </p:nvPicPr>
        <p:blipFill rotWithShape="1">
          <a:blip r:embed="rId4">
            <a:alphaModFix/>
          </a:blip>
          <a:srcRect b="0" l="0" r="0" t="0"/>
          <a:stretch/>
        </p:blipFill>
        <p:spPr>
          <a:xfrm>
            <a:off x="3615357" y="2692586"/>
            <a:ext cx="3342491" cy="154308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22"/>
          <p:cNvSpPr txBox="1"/>
          <p:nvPr>
            <p:ph type="title"/>
          </p:nvPr>
        </p:nvSpPr>
        <p:spPr>
          <a:xfrm>
            <a:off x="1505744" y="761332"/>
            <a:ext cx="7772400" cy="65756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US"/>
              <a:t>WP 6.4.Issuing of newsletter</a:t>
            </a:r>
            <a:endParaRPr/>
          </a:p>
        </p:txBody>
      </p:sp>
      <p:sp>
        <p:nvSpPr>
          <p:cNvPr id="373" name="Google Shape;373;p22"/>
          <p:cNvSpPr txBox="1"/>
          <p:nvPr>
            <p:ph idx="1" type="body"/>
          </p:nvPr>
        </p:nvSpPr>
        <p:spPr>
          <a:xfrm>
            <a:off x="92100" y="1139376"/>
            <a:ext cx="12007800" cy="2192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t/>
            </a:r>
            <a:endParaRPr>
              <a:solidFill>
                <a:srgbClr val="3F3F3F"/>
              </a:solidFill>
            </a:endParaRPr>
          </a:p>
          <a:p>
            <a:pPr indent="-342900" lvl="0" marL="342900" rtl="0" algn="l">
              <a:spcBef>
                <a:spcPts val="1000"/>
              </a:spcBef>
              <a:spcAft>
                <a:spcPts val="0"/>
              </a:spcAft>
              <a:buSzPts val="1440"/>
              <a:buFont typeface="Noto Sans Symbols"/>
              <a:buChar char="►"/>
            </a:pPr>
            <a:r>
              <a:rPr lang="en-US">
                <a:solidFill>
                  <a:srgbClr val="3F3F3F"/>
                </a:solidFill>
              </a:rPr>
              <a:t>The materials that can be prepared– news and partner updates, articles, info on events, useful links, successful stories, useful and interesting experience, statistics, reports as well as info of partners, students and alumni.</a:t>
            </a:r>
            <a:endParaRPr/>
          </a:p>
          <a:p>
            <a:pPr indent="-342900" lvl="0" marL="342900" rtl="0" algn="l">
              <a:spcBef>
                <a:spcPts val="1000"/>
              </a:spcBef>
              <a:spcAft>
                <a:spcPts val="0"/>
              </a:spcAft>
              <a:buSzPts val="1440"/>
              <a:buChar char="►"/>
            </a:pPr>
            <a:r>
              <a:rPr lang="en-US">
                <a:solidFill>
                  <a:srgbClr val="3F3F3F"/>
                </a:solidFill>
              </a:rPr>
              <a:t>The newsletters will be also placed on the project website</a:t>
            </a:r>
            <a:endParaRPr/>
          </a:p>
          <a:p>
            <a:pPr indent="-251459" lvl="0" marL="342900" rtl="0" algn="l">
              <a:spcBef>
                <a:spcPts val="1000"/>
              </a:spcBef>
              <a:spcAft>
                <a:spcPts val="0"/>
              </a:spcAft>
              <a:buSzPts val="1440"/>
              <a:buNone/>
            </a:pPr>
            <a:r>
              <a:t/>
            </a:r>
            <a:endParaRPr>
              <a:solidFill>
                <a:srgbClr val="3F3F3F"/>
              </a:solidFill>
            </a:endParaRPr>
          </a:p>
        </p:txBody>
      </p:sp>
      <p:pic>
        <p:nvPicPr>
          <p:cNvPr descr="C:\Users\Администратор\Documents\KROK\Erasmus+_new projects 2020\Collage CLIIMAN\cofundedErasmus.jpg" id="374" name="Google Shape;374;p22"/>
          <p:cNvPicPr preferRelativeResize="0"/>
          <p:nvPr/>
        </p:nvPicPr>
        <p:blipFill rotWithShape="1">
          <a:blip r:embed="rId3">
            <a:alphaModFix/>
          </a:blip>
          <a:srcRect b="0" l="0" r="27590" t="0"/>
          <a:stretch/>
        </p:blipFill>
        <p:spPr>
          <a:xfrm>
            <a:off x="0" y="0"/>
            <a:ext cx="2839453" cy="786063"/>
          </a:xfrm>
          <a:prstGeom prst="rect">
            <a:avLst/>
          </a:prstGeom>
          <a:noFill/>
          <a:ln>
            <a:noFill/>
          </a:ln>
        </p:spPr>
      </p:pic>
      <p:pic>
        <p:nvPicPr>
          <p:cNvPr descr="C:\Users\Администратор\Documents\KROK\Erasmus+_new projects 2020\Infp for NEO\logo-4.jpg" id="375" name="Google Shape;375;p22"/>
          <p:cNvPicPr preferRelativeResize="0"/>
          <p:nvPr/>
        </p:nvPicPr>
        <p:blipFill rotWithShape="1">
          <a:blip r:embed="rId4">
            <a:alphaModFix/>
          </a:blip>
          <a:srcRect b="0" l="0" r="0" t="0"/>
          <a:stretch/>
        </p:blipFill>
        <p:spPr>
          <a:xfrm>
            <a:off x="10733314" y="162233"/>
            <a:ext cx="1353055" cy="671956"/>
          </a:xfrm>
          <a:prstGeom prst="rect">
            <a:avLst/>
          </a:prstGeom>
          <a:noFill/>
          <a:ln>
            <a:noFill/>
          </a:ln>
        </p:spPr>
      </p:pic>
      <p:pic>
        <p:nvPicPr>
          <p:cNvPr id="376" name="Google Shape;376;p22"/>
          <p:cNvPicPr preferRelativeResize="0"/>
          <p:nvPr/>
        </p:nvPicPr>
        <p:blipFill rotWithShape="1">
          <a:blip r:embed="rId5">
            <a:alphaModFix/>
          </a:blip>
          <a:srcRect b="10345" l="29568" r="29914" t="17165"/>
          <a:stretch/>
        </p:blipFill>
        <p:spPr>
          <a:xfrm>
            <a:off x="1505744" y="2627584"/>
            <a:ext cx="4031630" cy="4057365"/>
          </a:xfrm>
          <a:prstGeom prst="rect">
            <a:avLst/>
          </a:prstGeom>
          <a:noFill/>
          <a:ln>
            <a:noFill/>
          </a:ln>
        </p:spPr>
      </p:pic>
      <p:pic>
        <p:nvPicPr>
          <p:cNvPr id="377" name="Google Shape;377;p22"/>
          <p:cNvPicPr preferRelativeResize="0"/>
          <p:nvPr/>
        </p:nvPicPr>
        <p:blipFill rotWithShape="1">
          <a:blip r:embed="rId6">
            <a:alphaModFix/>
          </a:blip>
          <a:srcRect b="9731" l="35603" r="35603" t="14866"/>
          <a:stretch/>
        </p:blipFill>
        <p:spPr>
          <a:xfrm>
            <a:off x="6673390" y="2627585"/>
            <a:ext cx="2754390" cy="405736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4"/>
          <p:cNvSpPr txBox="1"/>
          <p:nvPr>
            <p:ph type="title"/>
          </p:nvPr>
        </p:nvSpPr>
        <p:spPr>
          <a:xfrm>
            <a:off x="1744717" y="834189"/>
            <a:ext cx="6737131"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WP 6.7. Promocampaign </a:t>
            </a:r>
            <a:endParaRPr/>
          </a:p>
        </p:txBody>
      </p:sp>
      <p:sp>
        <p:nvSpPr>
          <p:cNvPr id="383" name="Google Shape;383;p24"/>
          <p:cNvSpPr txBox="1"/>
          <p:nvPr>
            <p:ph idx="1" type="body"/>
          </p:nvPr>
        </p:nvSpPr>
        <p:spPr>
          <a:xfrm>
            <a:off x="75347" y="1610827"/>
            <a:ext cx="5720715" cy="5197366"/>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b="1" lang="en-US"/>
              <a:t>On 16 October 2020 the Online Conference “From EANET to INTERADIS. Best Practices. Impact.”, dedicated to #ErasmusDays, was organized by KROK University. </a:t>
            </a:r>
            <a:endParaRPr/>
          </a:p>
          <a:p>
            <a:pPr indent="-251459" lvl="0" marL="342900" rtl="0" algn="l">
              <a:spcBef>
                <a:spcPts val="1000"/>
              </a:spcBef>
              <a:spcAft>
                <a:spcPts val="0"/>
              </a:spcAft>
              <a:buSzPts val="1440"/>
              <a:buNone/>
            </a:pPr>
            <a:r>
              <a:t/>
            </a:r>
            <a:endParaRPr/>
          </a:p>
          <a:p>
            <a:pPr indent="-342900" lvl="0" marL="342900" rtl="0" algn="l">
              <a:spcBef>
                <a:spcPts val="1000"/>
              </a:spcBef>
              <a:spcAft>
                <a:spcPts val="0"/>
              </a:spcAft>
              <a:buSzPts val="1440"/>
              <a:buChar char="►"/>
            </a:pPr>
            <a:r>
              <a:rPr lang="en-US"/>
              <a:t>At the meeting the patners of EANET, </a:t>
            </a:r>
            <a:r>
              <a:rPr lang="en-US" u="sng">
                <a:solidFill>
                  <a:schemeClr val="hlink"/>
                </a:solidFill>
                <a:hlinkClick r:id="rId3"/>
              </a:rPr>
              <a:t>MEDIATS</a:t>
            </a:r>
            <a:r>
              <a:rPr lang="en-US"/>
              <a:t>, </a:t>
            </a:r>
            <a:r>
              <a:rPr lang="en-US" u="sng">
                <a:solidFill>
                  <a:schemeClr val="hlink"/>
                </a:solidFill>
                <a:hlinkClick r:id="rId4"/>
              </a:rPr>
              <a:t>INTERADIS</a:t>
            </a:r>
            <a:r>
              <a:rPr lang="en-US"/>
              <a:t>, </a:t>
            </a:r>
            <a:r>
              <a:rPr lang="en-US" u="sng">
                <a:solidFill>
                  <a:schemeClr val="hlink"/>
                </a:solidFill>
                <a:hlinkClick r:id="rId5"/>
              </a:rPr>
              <a:t>CLIMAN</a:t>
            </a:r>
            <a:r>
              <a:rPr lang="en-US"/>
              <a:t> and </a:t>
            </a:r>
            <a:r>
              <a:rPr lang="en-US" u="sng">
                <a:solidFill>
                  <a:schemeClr val="hlink"/>
                </a:solidFill>
                <a:hlinkClick r:id="rId6"/>
              </a:rPr>
              <a:t>COOPERA</a:t>
            </a:r>
            <a:r>
              <a:rPr lang="en-US"/>
              <a:t> discussed the infuence of Erasmus+ projects on their life and career. "Tempus project EANET was the best that happened to me during the last 10 years, besides family issues", " Once Erasmus - always Erasmus", "Friendship and Sustainaility are the most important issues of the projects", "Thanks to EANET experience we received 4 more projects", "FRIENDSHIP -ДРУЖБА - FREUNDSCHAFT"- these were the key sayings. </a:t>
            </a:r>
            <a:endParaRPr/>
          </a:p>
          <a:p>
            <a:pPr indent="0" lvl="0" marL="0" rtl="0" algn="l">
              <a:spcBef>
                <a:spcPts val="1000"/>
              </a:spcBef>
              <a:spcAft>
                <a:spcPts val="0"/>
              </a:spcAft>
              <a:buSzPts val="1440"/>
              <a:buNone/>
            </a:pPr>
            <a:r>
              <a:t/>
            </a:r>
            <a:endParaRPr/>
          </a:p>
        </p:txBody>
      </p:sp>
      <p:pic>
        <p:nvPicPr>
          <p:cNvPr descr="C:\Users\Администратор\Documents\KROK\Erasmus+_new projects 2020\Collage CLIIMAN\cofundedErasmus.jpg" id="384" name="Google Shape;384;p24"/>
          <p:cNvPicPr preferRelativeResize="0"/>
          <p:nvPr/>
        </p:nvPicPr>
        <p:blipFill rotWithShape="1">
          <a:blip r:embed="rId7">
            <a:alphaModFix/>
          </a:blip>
          <a:srcRect b="0" l="0" r="27590" t="0"/>
          <a:stretch/>
        </p:blipFill>
        <p:spPr>
          <a:xfrm>
            <a:off x="0" y="0"/>
            <a:ext cx="2935705" cy="834189"/>
          </a:xfrm>
          <a:prstGeom prst="rect">
            <a:avLst/>
          </a:prstGeom>
          <a:noFill/>
          <a:ln>
            <a:noFill/>
          </a:ln>
        </p:spPr>
      </p:pic>
      <p:pic>
        <p:nvPicPr>
          <p:cNvPr descr="На зображенні може бути: 4 людини, люди стоять та текст «Erasmus+ 15.16.17 Whatrey #ERASMUSDAYS CRPOKSS foErasmusDays7 Co-funded by the Erasmus+ Programme of the European Union Online Conference &quot;From EANET to INTERADIS. Best Practices. Impact.&quot;»" id="385" name="Google Shape;385;p24"/>
          <p:cNvPicPr preferRelativeResize="0"/>
          <p:nvPr/>
        </p:nvPicPr>
        <p:blipFill rotWithShape="1">
          <a:blip r:embed="rId8">
            <a:alphaModFix/>
          </a:blip>
          <a:srcRect b="8235" l="2207" r="4999" t="8628"/>
          <a:stretch/>
        </p:blipFill>
        <p:spPr>
          <a:xfrm>
            <a:off x="5739003" y="2019335"/>
            <a:ext cx="6236970" cy="3143250"/>
          </a:xfrm>
          <a:prstGeom prst="rect">
            <a:avLst/>
          </a:prstGeom>
          <a:noFill/>
          <a:ln>
            <a:noFill/>
          </a:ln>
        </p:spPr>
      </p:pic>
      <p:pic>
        <p:nvPicPr>
          <p:cNvPr descr="C:\Users\Администратор\Documents\KROK\Erasmus+_new projects 2020\Infp for NEO\logo-4.jpg" id="386" name="Google Shape;386;p24"/>
          <p:cNvPicPr preferRelativeResize="0"/>
          <p:nvPr/>
        </p:nvPicPr>
        <p:blipFill rotWithShape="1">
          <a:blip r:embed="rId9">
            <a:alphaModFix/>
          </a:blip>
          <a:srcRect b="0" l="0" r="0" t="0"/>
          <a:stretch/>
        </p:blipFill>
        <p:spPr>
          <a:xfrm>
            <a:off x="10733314" y="162233"/>
            <a:ext cx="1353055" cy="67195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8"/>
          <p:cNvSpPr txBox="1"/>
          <p:nvPr>
            <p:ph type="title"/>
          </p:nvPr>
        </p:nvSpPr>
        <p:spPr>
          <a:xfrm>
            <a:off x="251460" y="861848"/>
            <a:ext cx="11709312" cy="8755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3200"/>
              <a:buFont typeface="Trebuchet MS"/>
              <a:buNone/>
            </a:pPr>
            <a:r>
              <a:rPr b="1" lang="en-US" sz="3200"/>
              <a:t>Presentation of INTERADIS project</a:t>
            </a:r>
            <a:br>
              <a:rPr lang="en-US" sz="3200"/>
            </a:br>
            <a:r>
              <a:rPr b="1" lang="en-US" sz="3200"/>
              <a:t>at Third Ukrainian International Education Forum</a:t>
            </a:r>
            <a:endParaRPr sz="3200"/>
          </a:p>
        </p:txBody>
      </p:sp>
      <p:sp>
        <p:nvSpPr>
          <p:cNvPr id="392" name="Google Shape;392;p28"/>
          <p:cNvSpPr txBox="1"/>
          <p:nvPr>
            <p:ph idx="1" type="body"/>
          </p:nvPr>
        </p:nvSpPr>
        <p:spPr>
          <a:xfrm>
            <a:off x="94594" y="1986454"/>
            <a:ext cx="6453352" cy="4309243"/>
          </a:xfrm>
          <a:prstGeom prst="rect">
            <a:avLst/>
          </a:prstGeom>
          <a:noFill/>
          <a:ln>
            <a:noFill/>
          </a:ln>
        </p:spPr>
        <p:txBody>
          <a:bodyPr anchorCtr="0" anchor="t" bIns="45700" lIns="91425" spcFirstLastPara="1" rIns="91425" wrap="square" tIns="45700">
            <a:normAutofit fontScale="62500" lnSpcReduction="20000"/>
          </a:bodyPr>
          <a:lstStyle/>
          <a:p>
            <a:pPr indent="-342900" lvl="0" marL="342900" rtl="0" algn="l">
              <a:spcBef>
                <a:spcPts val="0"/>
              </a:spcBef>
              <a:spcAft>
                <a:spcPts val="0"/>
              </a:spcAft>
              <a:buSzPct val="79999"/>
              <a:buChar char="►"/>
            </a:pPr>
            <a:r>
              <a:rPr b="1" lang="en-US"/>
              <a:t>22-23 April 2021 State Enterprise «Ukrainian State Center for International Education» of the Ministry of Education and Science of Ukraine, partner of INTERADIS project, organized Third Ukrainian International Education Forum</a:t>
            </a:r>
            <a:r>
              <a:rPr lang="en-US"/>
              <a:t>.</a:t>
            </a:r>
            <a:endParaRPr/>
          </a:p>
          <a:p>
            <a:pPr indent="-342900" lvl="0" marL="342900" rtl="0" algn="l">
              <a:spcBef>
                <a:spcPts val="1000"/>
              </a:spcBef>
              <a:spcAft>
                <a:spcPts val="0"/>
              </a:spcAft>
              <a:buSzPct val="79999"/>
              <a:buChar char="►"/>
            </a:pPr>
            <a:r>
              <a:rPr lang="en-US"/>
              <a:t>Different speakers mentioned that international Students integration and adaptation is crustal for successful development of international education. </a:t>
            </a:r>
            <a:endParaRPr/>
          </a:p>
          <a:p>
            <a:pPr indent="-342900" lvl="0" marL="342900" rtl="0" algn="l">
              <a:spcBef>
                <a:spcPts val="1000"/>
              </a:spcBef>
              <a:spcAft>
                <a:spcPts val="0"/>
              </a:spcAft>
              <a:buSzPct val="79999"/>
              <a:buChar char="►"/>
            </a:pPr>
            <a:r>
              <a:rPr b="1" lang="en-US"/>
              <a:t>Andrii Lotariev, Head of International Office of KROK University</a:t>
            </a:r>
            <a:r>
              <a:rPr lang="en-US"/>
              <a:t>, presented the Erasmus+ project co-coordinated by KROK ”International students adaptation and integration - INTERADIS” to about 8 000 visitors of the Forum. He outlined the target audience, goals, tasks, indicators, partners, activities of the project; invited to participate in the analysis of situation with international students integration at other HEIs of Ukraine. For now 30+ Ukrainian HEIs sent their applications to join the project.</a:t>
            </a:r>
            <a:endParaRPr/>
          </a:p>
          <a:p>
            <a:pPr indent="-342900" lvl="0" marL="342900" rtl="0" algn="l">
              <a:spcBef>
                <a:spcPts val="1000"/>
              </a:spcBef>
              <a:spcAft>
                <a:spcPts val="0"/>
              </a:spcAft>
              <a:buSzPct val="79999"/>
              <a:buChar char="►"/>
            </a:pPr>
            <a:r>
              <a:rPr lang="en-US"/>
              <a:t>The participants listened to speeches by leading Ukrainian and foreign educational administrators, diplomats, scientists, experts and specialists in the field of higher education internationalization.</a:t>
            </a:r>
            <a:endParaRPr/>
          </a:p>
          <a:p>
            <a:pPr indent="-342900" lvl="0" marL="342900" rtl="0" algn="l">
              <a:spcBef>
                <a:spcPts val="1000"/>
              </a:spcBef>
              <a:spcAft>
                <a:spcPts val="0"/>
              </a:spcAft>
              <a:buSzPct val="79999"/>
              <a:buChar char="►"/>
            </a:pPr>
            <a:r>
              <a:rPr b="1" lang="en-US"/>
              <a:t>Topics of the forum include:</a:t>
            </a:r>
            <a:endParaRPr/>
          </a:p>
          <a:p>
            <a:pPr indent="-342900" lvl="0" marL="342900" rtl="0" algn="l">
              <a:spcBef>
                <a:spcPts val="1000"/>
              </a:spcBef>
              <a:spcAft>
                <a:spcPts val="0"/>
              </a:spcAft>
              <a:buSzPct val="79999"/>
              <a:buChar char="►"/>
            </a:pPr>
            <a:r>
              <a:rPr lang="en-US"/>
              <a:t>modern trends in the internationalization of higher education</a:t>
            </a:r>
            <a:endParaRPr/>
          </a:p>
          <a:p>
            <a:pPr indent="-342900" lvl="0" marL="342900" rtl="0" algn="l">
              <a:spcBef>
                <a:spcPts val="1000"/>
              </a:spcBef>
              <a:spcAft>
                <a:spcPts val="0"/>
              </a:spcAft>
              <a:buSzPct val="79999"/>
              <a:buChar char="►"/>
            </a:pPr>
            <a:r>
              <a:rPr lang="en-US"/>
              <a:t>organization of recruitment and education of foreign students in Ukraine</a:t>
            </a:r>
            <a:endParaRPr/>
          </a:p>
          <a:p>
            <a:pPr indent="-342900" lvl="0" marL="342900" rtl="0" algn="l">
              <a:spcBef>
                <a:spcPts val="1000"/>
              </a:spcBef>
              <a:spcAft>
                <a:spcPts val="0"/>
              </a:spcAft>
              <a:buSzPct val="79999"/>
              <a:buChar char="►"/>
            </a:pPr>
            <a:r>
              <a:rPr lang="en-US"/>
              <a:t>development of cooperation in the field of international education</a:t>
            </a:r>
            <a:endParaRPr/>
          </a:p>
          <a:p>
            <a:pPr indent="-342900" lvl="0" marL="342900" rtl="0" algn="l">
              <a:spcBef>
                <a:spcPts val="1000"/>
              </a:spcBef>
              <a:spcAft>
                <a:spcPts val="0"/>
              </a:spcAft>
              <a:buSzPct val="79999"/>
              <a:buChar char="►"/>
            </a:pPr>
            <a:r>
              <a:rPr lang="en-US"/>
              <a:t>marketing in education</a:t>
            </a:r>
            <a:endParaRPr/>
          </a:p>
          <a:p>
            <a:pPr indent="-342900" lvl="0" marL="342900" rtl="0" algn="l">
              <a:spcBef>
                <a:spcPts val="1000"/>
              </a:spcBef>
              <a:spcAft>
                <a:spcPts val="0"/>
              </a:spcAft>
              <a:buSzPct val="79999"/>
              <a:buChar char="►"/>
            </a:pPr>
            <a:r>
              <a:rPr lang="en-US"/>
              <a:t>development of departments for work with foreign students in HEIs</a:t>
            </a:r>
            <a:endParaRPr/>
          </a:p>
        </p:txBody>
      </p:sp>
      <p:pic>
        <p:nvPicPr>
          <p:cNvPr descr="На зображенні може бути: 7 людей та текст" id="393" name="Google Shape;393;p28"/>
          <p:cNvPicPr preferRelativeResize="0"/>
          <p:nvPr/>
        </p:nvPicPr>
        <p:blipFill rotWithShape="1">
          <a:blip r:embed="rId3">
            <a:alphaModFix/>
          </a:blip>
          <a:srcRect b="0" l="0" r="0" t="20409"/>
          <a:stretch/>
        </p:blipFill>
        <p:spPr>
          <a:xfrm>
            <a:off x="6632028" y="2374963"/>
            <a:ext cx="5454341" cy="2880210"/>
          </a:xfrm>
          <a:prstGeom prst="rect">
            <a:avLst/>
          </a:prstGeom>
          <a:noFill/>
          <a:ln>
            <a:noFill/>
          </a:ln>
        </p:spPr>
      </p:pic>
      <p:pic>
        <p:nvPicPr>
          <p:cNvPr descr="C:\Users\Администратор\Documents\KROK\Erasmus+_new projects 2020\Collage CLIIMAN\cofundedErasmus.jpg" id="394" name="Google Shape;394;p28"/>
          <p:cNvPicPr preferRelativeResize="0"/>
          <p:nvPr/>
        </p:nvPicPr>
        <p:blipFill rotWithShape="1">
          <a:blip r:embed="rId4">
            <a:alphaModFix/>
          </a:blip>
          <a:srcRect b="0" l="0" r="27590" t="0"/>
          <a:stretch/>
        </p:blipFill>
        <p:spPr>
          <a:xfrm>
            <a:off x="0" y="21018"/>
            <a:ext cx="2935705" cy="834189"/>
          </a:xfrm>
          <a:prstGeom prst="rect">
            <a:avLst/>
          </a:prstGeom>
          <a:noFill/>
          <a:ln>
            <a:noFill/>
          </a:ln>
        </p:spPr>
      </p:pic>
      <p:pic>
        <p:nvPicPr>
          <p:cNvPr descr="C:\Users\Администратор\Documents\KROK\Erasmus+_new projects 2020\Infp for NEO\logo-4.jpg" id="395" name="Google Shape;395;p28"/>
          <p:cNvPicPr preferRelativeResize="0"/>
          <p:nvPr/>
        </p:nvPicPr>
        <p:blipFill rotWithShape="1">
          <a:blip r:embed="rId5">
            <a:alphaModFix/>
          </a:blip>
          <a:srcRect b="0" l="0" r="0" t="0"/>
          <a:stretch/>
        </p:blipFill>
        <p:spPr>
          <a:xfrm>
            <a:off x="10733314" y="130702"/>
            <a:ext cx="1353055" cy="6719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5"/>
          <p:cNvSpPr txBox="1"/>
          <p:nvPr>
            <p:ph type="title"/>
          </p:nvPr>
        </p:nvSpPr>
        <p:spPr>
          <a:xfrm>
            <a:off x="834989" y="834189"/>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US"/>
              <a:t>Presentation of INTERADIS at event of Erasmus Student Network</a:t>
            </a:r>
            <a:endParaRPr/>
          </a:p>
        </p:txBody>
      </p:sp>
      <p:sp>
        <p:nvSpPr>
          <p:cNvPr id="401" name="Google Shape;401;p25"/>
          <p:cNvSpPr txBox="1"/>
          <p:nvPr>
            <p:ph idx="1" type="body"/>
          </p:nvPr>
        </p:nvSpPr>
        <p:spPr>
          <a:xfrm>
            <a:off x="271849" y="1845734"/>
            <a:ext cx="7068065" cy="4023360"/>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SzPct val="79999"/>
              <a:buChar char="►"/>
            </a:pPr>
            <a:r>
              <a:rPr b="1" lang="en-US"/>
              <a:t>On February 19, 2020, an online training by Erasmus Student Network Kyiv (ESN Kyiv) took place. The event joined more than 60 representatives of teams from International Relations Departments and Universities’ Student Council from all over Ukraine.</a:t>
            </a:r>
            <a:endParaRPr/>
          </a:p>
          <a:p>
            <a:pPr indent="-342900" lvl="0" marL="342900" rtl="0" algn="l">
              <a:spcBef>
                <a:spcPts val="1000"/>
              </a:spcBef>
              <a:spcAft>
                <a:spcPts val="0"/>
              </a:spcAft>
              <a:buSzPct val="79999"/>
              <a:buChar char="►"/>
            </a:pPr>
            <a:r>
              <a:rPr b="1" lang="en-US"/>
              <a:t> </a:t>
            </a:r>
            <a:endParaRPr/>
          </a:p>
          <a:p>
            <a:pPr indent="-342900" lvl="0" marL="342900" rtl="0" algn="l">
              <a:spcBef>
                <a:spcPts val="1000"/>
              </a:spcBef>
              <a:spcAft>
                <a:spcPts val="0"/>
              </a:spcAft>
              <a:buSzPct val="79999"/>
              <a:buChar char="►"/>
            </a:pPr>
            <a:r>
              <a:rPr lang="en-US"/>
              <a:t>The training’s aim was to get to know the possibility of creating a similar ESN community at the university, the peculiarities of ESN Kyiv's work with incoming foreign students to Ukrainian universities for exchanges, as well as to show tools and cases of implementing an effective Buddy System. </a:t>
            </a:r>
            <a:r>
              <a:rPr b="1" lang="en-US"/>
              <a:t>The event was attended by Andrii Lotariev, Head of International Office of «KROK» University, and Halyna Bohachenko, Project Manager of «KROK» University. The speakers presented the Erasmus + project INTERADIS «International Students Adaptation and Integration».</a:t>
            </a:r>
            <a:endParaRPr/>
          </a:p>
          <a:p>
            <a:pPr indent="-258318" lvl="0" marL="342900" rtl="0" algn="l">
              <a:spcBef>
                <a:spcPts val="1000"/>
              </a:spcBef>
              <a:spcAft>
                <a:spcPts val="0"/>
              </a:spcAft>
              <a:buSzPct val="79999"/>
              <a:buNone/>
            </a:pPr>
            <a:r>
              <a:t/>
            </a:r>
            <a:endParaRPr/>
          </a:p>
          <a:p>
            <a:pPr indent="-258318" lvl="0" marL="342900" rtl="0" algn="l">
              <a:spcBef>
                <a:spcPts val="1000"/>
              </a:spcBef>
              <a:spcAft>
                <a:spcPts val="0"/>
              </a:spcAft>
              <a:buSzPct val="79999"/>
              <a:buNone/>
            </a:pPr>
            <a:r>
              <a:t/>
            </a:r>
            <a:endParaRPr/>
          </a:p>
        </p:txBody>
      </p:sp>
      <p:pic>
        <p:nvPicPr>
          <p:cNvPr descr="Online training by Erasmus Student Network Kyiv" id="402" name="Google Shape;402;p25"/>
          <p:cNvPicPr preferRelativeResize="0"/>
          <p:nvPr/>
        </p:nvPicPr>
        <p:blipFill rotWithShape="1">
          <a:blip r:embed="rId3">
            <a:alphaModFix/>
          </a:blip>
          <a:srcRect b="3016" l="9856" r="0" t="17270"/>
          <a:stretch/>
        </p:blipFill>
        <p:spPr>
          <a:xfrm>
            <a:off x="7537622" y="2577073"/>
            <a:ext cx="4135394" cy="2785759"/>
          </a:xfrm>
          <a:prstGeom prst="rect">
            <a:avLst/>
          </a:prstGeom>
          <a:noFill/>
          <a:ln>
            <a:noFill/>
          </a:ln>
        </p:spPr>
      </p:pic>
      <p:pic>
        <p:nvPicPr>
          <p:cNvPr descr="C:\Users\Администратор\Documents\KROK\Erasmus+_new projects 2020\Infp for NEO\logo-4.jpg" id="403" name="Google Shape;403;p25"/>
          <p:cNvPicPr preferRelativeResize="0"/>
          <p:nvPr/>
        </p:nvPicPr>
        <p:blipFill rotWithShape="1">
          <a:blip r:embed="rId4">
            <a:alphaModFix/>
          </a:blip>
          <a:srcRect b="0" l="0" r="0" t="0"/>
          <a:stretch/>
        </p:blipFill>
        <p:spPr>
          <a:xfrm>
            <a:off x="10733314" y="162233"/>
            <a:ext cx="1353055" cy="671956"/>
          </a:xfrm>
          <a:prstGeom prst="rect">
            <a:avLst/>
          </a:prstGeom>
          <a:noFill/>
          <a:ln>
            <a:noFill/>
          </a:ln>
        </p:spPr>
      </p:pic>
      <p:pic>
        <p:nvPicPr>
          <p:cNvPr descr="C:\Users\Администратор\Documents\KROK\Erasmus+_new projects 2020\Collage CLIIMAN\cofundedErasmus.jpg" id="404" name="Google Shape;404;p25"/>
          <p:cNvPicPr preferRelativeResize="0"/>
          <p:nvPr/>
        </p:nvPicPr>
        <p:blipFill rotWithShape="1">
          <a:blip r:embed="rId5">
            <a:alphaModFix/>
          </a:blip>
          <a:srcRect b="0" l="0" r="27590" t="0"/>
          <a:stretch/>
        </p:blipFill>
        <p:spPr>
          <a:xfrm>
            <a:off x="0" y="0"/>
            <a:ext cx="2935705" cy="83418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26"/>
          <p:cNvSpPr txBox="1"/>
          <p:nvPr>
            <p:ph type="title"/>
          </p:nvPr>
        </p:nvSpPr>
        <p:spPr>
          <a:xfrm>
            <a:off x="352926" y="834189"/>
            <a:ext cx="10546721" cy="82644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accent1"/>
              </a:buClr>
              <a:buSzPts val="2800"/>
              <a:buFont typeface="Trebuchet MS"/>
              <a:buNone/>
            </a:pPr>
            <a:r>
              <a:rPr b="1" lang="en-US" sz="2800"/>
              <a:t>Presentation of INTERAIS at Online Training Seminar</a:t>
            </a:r>
            <a:br>
              <a:rPr lang="en-US" sz="2800"/>
            </a:br>
            <a:r>
              <a:rPr b="1" lang="en-US" sz="2800"/>
              <a:t>“Fundraising. Writing Projects. Successful Cases”</a:t>
            </a:r>
            <a:endParaRPr sz="2800"/>
          </a:p>
        </p:txBody>
      </p:sp>
      <p:sp>
        <p:nvSpPr>
          <p:cNvPr id="410" name="Google Shape;410;p26"/>
          <p:cNvSpPr txBox="1"/>
          <p:nvPr>
            <p:ph idx="1" type="body"/>
          </p:nvPr>
        </p:nvSpPr>
        <p:spPr>
          <a:xfrm>
            <a:off x="96894" y="2139696"/>
            <a:ext cx="5459800" cy="4050897"/>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SzPct val="79999"/>
              <a:buChar char="►"/>
            </a:pPr>
            <a:r>
              <a:rPr b="1" lang="en-US"/>
              <a:t>On October 6-7, 2020, an online training seminar «FUNDRAISING. WRITING PROJECTS. SUCCESSFUL CASES» took place.</a:t>
            </a:r>
            <a:endParaRPr/>
          </a:p>
          <a:p>
            <a:pPr indent="-342900" lvl="0" marL="342900" rtl="0" algn="l">
              <a:spcBef>
                <a:spcPts val="1000"/>
              </a:spcBef>
              <a:spcAft>
                <a:spcPts val="0"/>
              </a:spcAft>
              <a:buSzPct val="79999"/>
              <a:buChar char="►"/>
            </a:pPr>
            <a:r>
              <a:rPr b="1" lang="en-US"/>
              <a:t>Andrii Lotariev, Head of International Office of «KROK» University and Oleh Pasko, Head of Research Coordination Office of Sumy National Agrarian University, presented INTERADIS «International Students Adaptation and Integration».</a:t>
            </a:r>
            <a:endParaRPr/>
          </a:p>
          <a:p>
            <a:pPr indent="-342900" lvl="0" marL="342900" rtl="0" algn="l">
              <a:spcBef>
                <a:spcPts val="1000"/>
              </a:spcBef>
              <a:spcAft>
                <a:spcPts val="0"/>
              </a:spcAft>
              <a:buSzPct val="79999"/>
              <a:buChar char="►"/>
            </a:pPr>
            <a:r>
              <a:rPr lang="en-US"/>
              <a:t>The event was organized by the National Erasmus + Office in Ukraine, Sumy National Agrarian University and National Contact Point Horizon 2020. The educational opportunities of the EU programs Erasmus +, Horizon Europe, Green Deal and other opportunities for fundraising in the field of education were presented there. </a:t>
            </a:r>
            <a:endParaRPr/>
          </a:p>
          <a:p>
            <a:pPr indent="-258318" lvl="0" marL="342900" rtl="0" algn="l">
              <a:spcBef>
                <a:spcPts val="1000"/>
              </a:spcBef>
              <a:spcAft>
                <a:spcPts val="0"/>
              </a:spcAft>
              <a:buSzPct val="79999"/>
              <a:buNone/>
            </a:pPr>
            <a:r>
              <a:t/>
            </a:r>
            <a:endParaRPr/>
          </a:p>
        </p:txBody>
      </p:sp>
      <p:pic>
        <p:nvPicPr>
          <p:cNvPr descr="C:\Users\Администратор\Documents\KROK\Erasmus+_new projects 2020\Collage CLIIMAN\cofundedErasmus.jpg" id="411" name="Google Shape;411;p26"/>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descr="На зображенні може бути: 10 людей та текст" id="412" name="Google Shape;412;p26"/>
          <p:cNvPicPr preferRelativeResize="0"/>
          <p:nvPr/>
        </p:nvPicPr>
        <p:blipFill rotWithShape="1">
          <a:blip r:embed="rId4">
            <a:alphaModFix/>
          </a:blip>
          <a:srcRect b="0" l="0" r="0" t="0"/>
          <a:stretch/>
        </p:blipFill>
        <p:spPr>
          <a:xfrm>
            <a:off x="5757862" y="2494823"/>
            <a:ext cx="6162675" cy="3435985"/>
          </a:xfrm>
          <a:prstGeom prst="rect">
            <a:avLst/>
          </a:prstGeom>
          <a:noFill/>
          <a:ln>
            <a:noFill/>
          </a:ln>
        </p:spPr>
      </p:pic>
      <p:pic>
        <p:nvPicPr>
          <p:cNvPr descr="C:\Users\Администратор\Documents\KROK\Erasmus+_new projects 2020\Infp for NEO\logo-4.jpg" id="413" name="Google Shape;413;p26"/>
          <p:cNvPicPr preferRelativeResize="0"/>
          <p:nvPr/>
        </p:nvPicPr>
        <p:blipFill rotWithShape="1">
          <a:blip r:embed="rId5">
            <a:alphaModFix/>
          </a:blip>
          <a:srcRect b="0" l="0" r="0" t="0"/>
          <a:stretch/>
        </p:blipFill>
        <p:spPr>
          <a:xfrm>
            <a:off x="10733314" y="162233"/>
            <a:ext cx="1353055" cy="6719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
          <p:cNvSpPr txBox="1"/>
          <p:nvPr>
            <p:ph type="title"/>
          </p:nvPr>
        </p:nvSpPr>
        <p:spPr>
          <a:xfrm>
            <a:off x="1654315" y="834189"/>
            <a:ext cx="4406621"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Online parts of SV</a:t>
            </a:r>
            <a:endParaRPr/>
          </a:p>
        </p:txBody>
      </p:sp>
      <p:sp>
        <p:nvSpPr>
          <p:cNvPr id="162" name="Google Shape;162;p3"/>
          <p:cNvSpPr txBox="1"/>
          <p:nvPr>
            <p:ph idx="1" type="body"/>
          </p:nvPr>
        </p:nvSpPr>
        <p:spPr>
          <a:xfrm>
            <a:off x="352927" y="1930399"/>
            <a:ext cx="5420552" cy="46010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US"/>
              <a:t>Preparation of the schedule of SVs – NLBA, KROK and EU partners</a:t>
            </a:r>
            <a:endParaRPr/>
          </a:p>
          <a:p>
            <a:pPr indent="0" lvl="0" marL="0" rtl="0" algn="l">
              <a:spcBef>
                <a:spcPts val="1000"/>
              </a:spcBef>
              <a:spcAft>
                <a:spcPts val="0"/>
              </a:spcAft>
              <a:buSzPts val="1440"/>
              <a:buNone/>
            </a:pPr>
            <a:r>
              <a:rPr lang="en-US"/>
              <a:t>Preparation of the template with program and  structure of SV – NLBA, KROK</a:t>
            </a:r>
            <a:endParaRPr/>
          </a:p>
          <a:p>
            <a:pPr indent="0" lvl="0" marL="0" rtl="0" algn="l">
              <a:spcBef>
                <a:spcPts val="1000"/>
              </a:spcBef>
              <a:spcAft>
                <a:spcPts val="0"/>
              </a:spcAft>
              <a:buSzPts val="1440"/>
              <a:buNone/>
            </a:pPr>
            <a:r>
              <a:rPr lang="en-US"/>
              <a:t>Setting of the date, preparation of the program – EU partners</a:t>
            </a:r>
            <a:endParaRPr/>
          </a:p>
          <a:p>
            <a:pPr indent="0" lvl="0" marL="0" rtl="0" algn="l">
              <a:spcBef>
                <a:spcPts val="1000"/>
              </a:spcBef>
              <a:spcAft>
                <a:spcPts val="0"/>
              </a:spcAft>
              <a:buSzPts val="1440"/>
              <a:buNone/>
            </a:pPr>
            <a:r>
              <a:rPr lang="en-US"/>
              <a:t>Informing of partners about dates and program of SV – NLBA, KROK</a:t>
            </a:r>
            <a:endParaRPr/>
          </a:p>
          <a:p>
            <a:pPr indent="0" lvl="0" marL="0" rtl="0" algn="l">
              <a:spcBef>
                <a:spcPts val="1000"/>
              </a:spcBef>
              <a:spcAft>
                <a:spcPts val="0"/>
              </a:spcAft>
              <a:buSzPts val="1440"/>
              <a:buNone/>
            </a:pPr>
            <a:r>
              <a:rPr lang="en-US"/>
              <a:t>Preparation of the folders with informational materials on SV – NLBA, KROK</a:t>
            </a:r>
            <a:endParaRPr/>
          </a:p>
          <a:p>
            <a:pPr indent="0" lvl="0" marL="0" rtl="0" algn="l">
              <a:spcBef>
                <a:spcPts val="1000"/>
              </a:spcBef>
              <a:spcAft>
                <a:spcPts val="0"/>
              </a:spcAft>
              <a:buSzPts val="1440"/>
              <a:buNone/>
            </a:pPr>
            <a:r>
              <a:rPr lang="en-US"/>
              <a:t>Preparation of the news on website, Fb - KROK</a:t>
            </a:r>
            <a:endParaRPr/>
          </a:p>
          <a:p>
            <a:pPr indent="0" lvl="0" marL="0" rtl="0" algn="l">
              <a:spcBef>
                <a:spcPts val="1000"/>
              </a:spcBef>
              <a:spcAft>
                <a:spcPts val="0"/>
              </a:spcAft>
              <a:buSzPts val="1440"/>
              <a:buNone/>
            </a:pPr>
            <a:r>
              <a:t/>
            </a:r>
            <a:endParaRPr/>
          </a:p>
        </p:txBody>
      </p:sp>
      <p:pic>
        <p:nvPicPr>
          <p:cNvPr descr="C:\Users\Администратор\Documents\KROK\Erasmus+_new projects 2020\Collage CLIIMAN\cofundedErasmus.jpg" id="163" name="Google Shape;163;p3"/>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id="164" name="Google Shape;164;p3"/>
          <p:cNvPicPr preferRelativeResize="0"/>
          <p:nvPr/>
        </p:nvPicPr>
        <p:blipFill rotWithShape="1">
          <a:blip r:embed="rId4">
            <a:alphaModFix/>
          </a:blip>
          <a:srcRect b="6078" l="26093" r="31913" t="22254"/>
          <a:stretch/>
        </p:blipFill>
        <p:spPr>
          <a:xfrm>
            <a:off x="6060936" y="1016183"/>
            <a:ext cx="5844362" cy="5610589"/>
          </a:xfrm>
          <a:prstGeom prst="rect">
            <a:avLst/>
          </a:prstGeom>
          <a:noFill/>
          <a:ln>
            <a:noFill/>
          </a:ln>
        </p:spPr>
      </p:pic>
      <p:pic>
        <p:nvPicPr>
          <p:cNvPr descr="C:\Users\Администратор\Documents\KROK\Erasmus+_new projects 2020\Infp for NEO\logo-4.jpg" id="165" name="Google Shape;165;p3"/>
          <p:cNvPicPr preferRelativeResize="0"/>
          <p:nvPr/>
        </p:nvPicPr>
        <p:blipFill rotWithShape="1">
          <a:blip r:embed="rId5">
            <a:alphaModFix/>
          </a:blip>
          <a:srcRect b="0" l="0" r="0" t="0"/>
          <a:stretch/>
        </p:blipFill>
        <p:spPr>
          <a:xfrm>
            <a:off x="10771598" y="85494"/>
            <a:ext cx="1353055" cy="67195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27"/>
          <p:cNvSpPr txBox="1"/>
          <p:nvPr>
            <p:ph type="title"/>
          </p:nvPr>
        </p:nvSpPr>
        <p:spPr>
          <a:xfrm>
            <a:off x="112154" y="870199"/>
            <a:ext cx="11848618" cy="757664"/>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accent1"/>
              </a:buClr>
              <a:buSzPct val="100000"/>
              <a:buFont typeface="Trebuchet MS"/>
              <a:buNone/>
            </a:pPr>
            <a:r>
              <a:rPr b="1" lang="en-US" sz="2700"/>
              <a:t>Presentation of INTERADIS at V All-Ukrainian scientific-methodical conference «Modern aspects of organizational and methodological support of the environmental component of professional training»</a:t>
            </a:r>
            <a:endParaRPr/>
          </a:p>
        </p:txBody>
      </p:sp>
      <p:sp>
        <p:nvSpPr>
          <p:cNvPr id="419" name="Google Shape;419;p27"/>
          <p:cNvSpPr txBox="1"/>
          <p:nvPr>
            <p:ph idx="1" type="body"/>
          </p:nvPr>
        </p:nvSpPr>
        <p:spPr>
          <a:xfrm>
            <a:off x="139953" y="1968875"/>
            <a:ext cx="11946416" cy="648201"/>
          </a:xfrm>
          <a:prstGeom prst="rect">
            <a:avLst/>
          </a:prstGeom>
          <a:noFill/>
          <a:ln>
            <a:noFill/>
          </a:ln>
        </p:spPr>
        <p:txBody>
          <a:bodyPr anchorCtr="0" anchor="t" bIns="45700" lIns="91425" spcFirstLastPara="1" rIns="91425" wrap="square" tIns="45700">
            <a:normAutofit fontScale="55000" lnSpcReduction="20000"/>
          </a:bodyPr>
          <a:lstStyle/>
          <a:p>
            <a:pPr indent="-342900" lvl="0" marL="342900" rtl="0" algn="l">
              <a:spcBef>
                <a:spcPts val="0"/>
              </a:spcBef>
              <a:spcAft>
                <a:spcPts val="0"/>
              </a:spcAft>
              <a:buSzPct val="80000"/>
              <a:buChar char="►"/>
            </a:pPr>
            <a:r>
              <a:rPr lang="en-US" sz="2800"/>
              <a:t>On October 22, 2020, the V All-Ukrainian scientific-methodical conference «Modern aspects of organizational and methodological support of the environmental component of professional training» was held online on Zoom platform, dedicated to the 90th anniversary of Kharkiv National Automobile and Highway University.</a:t>
            </a:r>
            <a:endParaRPr/>
          </a:p>
        </p:txBody>
      </p:sp>
      <p:pic>
        <p:nvPicPr>
          <p:cNvPr descr="C:\Users\Администратор\Documents\KROK\Erasmus+_new projects 2020\Collage CLIIMAN\cofundedErasmus.jpg" id="420" name="Google Shape;420;p27"/>
          <p:cNvPicPr preferRelativeResize="0"/>
          <p:nvPr/>
        </p:nvPicPr>
        <p:blipFill rotWithShape="1">
          <a:blip r:embed="rId3">
            <a:alphaModFix/>
          </a:blip>
          <a:srcRect b="0" l="0" r="27590" t="0"/>
          <a:stretch/>
        </p:blipFill>
        <p:spPr>
          <a:xfrm>
            <a:off x="0" y="21018"/>
            <a:ext cx="2935705" cy="834189"/>
          </a:xfrm>
          <a:prstGeom prst="rect">
            <a:avLst/>
          </a:prstGeom>
          <a:noFill/>
          <a:ln>
            <a:noFill/>
          </a:ln>
        </p:spPr>
      </p:pic>
      <p:pic>
        <p:nvPicPr>
          <p:cNvPr descr="На зображенні може бути: 9 людей та текст «noAKлю4eHиe 3ByKa பட GalinaBogachenko Bogachenko Tamerlan TamerlanSafranov Safr anov Nataliia Tsapko Nataliia Vnukova Anna Zhelnovach cBeTлaHa юлR KaлюжHa HaTaлbRnpoKoneHKo HaTaлbR npoKoneHKo HaTaлR HyKoBa yceHKo E. B. iPhone ip(eлeHa) (eлeHa) oлbra ValentinaYurchenko Valentina Yurchenko 3лeoHopa no3AHRKoBa»" id="421" name="Google Shape;421;p27"/>
          <p:cNvPicPr preferRelativeResize="0"/>
          <p:nvPr/>
        </p:nvPicPr>
        <p:blipFill rotWithShape="1">
          <a:blip r:embed="rId4">
            <a:alphaModFix/>
          </a:blip>
          <a:srcRect b="0" l="0" r="0" t="0"/>
          <a:stretch/>
        </p:blipFill>
        <p:spPr>
          <a:xfrm>
            <a:off x="733787" y="3803692"/>
            <a:ext cx="4908332" cy="2776403"/>
          </a:xfrm>
          <a:prstGeom prst="rect">
            <a:avLst/>
          </a:prstGeom>
          <a:noFill/>
          <a:ln>
            <a:noFill/>
          </a:ln>
        </p:spPr>
      </p:pic>
      <p:pic>
        <p:nvPicPr>
          <p:cNvPr descr="C:\Users\Администратор\Downloads\csm_ФотоМ1_65cd18de5a.jpg" id="422" name="Google Shape;422;p27"/>
          <p:cNvPicPr preferRelativeResize="0"/>
          <p:nvPr/>
        </p:nvPicPr>
        <p:blipFill rotWithShape="1">
          <a:blip r:embed="rId5">
            <a:alphaModFix/>
          </a:blip>
          <a:srcRect b="0" l="0" r="0" t="0"/>
          <a:stretch/>
        </p:blipFill>
        <p:spPr>
          <a:xfrm>
            <a:off x="6653048" y="3783293"/>
            <a:ext cx="4882917" cy="2817203"/>
          </a:xfrm>
          <a:prstGeom prst="rect">
            <a:avLst/>
          </a:prstGeom>
          <a:noFill/>
          <a:ln>
            <a:noFill/>
          </a:ln>
        </p:spPr>
      </p:pic>
      <p:pic>
        <p:nvPicPr>
          <p:cNvPr descr="C:\Users\Администратор\Documents\KROK\Erasmus+_new projects 2020\Infp for NEO\logo-4.jpg" id="423" name="Google Shape;423;p27"/>
          <p:cNvPicPr preferRelativeResize="0"/>
          <p:nvPr/>
        </p:nvPicPr>
        <p:blipFill rotWithShape="1">
          <a:blip r:embed="rId6">
            <a:alphaModFix/>
          </a:blip>
          <a:srcRect b="0" l="0" r="0" t="0"/>
          <a:stretch/>
        </p:blipFill>
        <p:spPr>
          <a:xfrm>
            <a:off x="10733314" y="130702"/>
            <a:ext cx="1353055" cy="67195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9"/>
          <p:cNvSpPr txBox="1"/>
          <p:nvPr>
            <p:ph type="title"/>
          </p:nvPr>
        </p:nvSpPr>
        <p:spPr>
          <a:xfrm>
            <a:off x="182879" y="1093076"/>
            <a:ext cx="11798913" cy="644284"/>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en-US" sz="3600"/>
              <a:t>Presentation of INTERADIS at "4th Internationalization Forum"</a:t>
            </a:r>
            <a:endParaRPr sz="3600"/>
          </a:p>
        </p:txBody>
      </p:sp>
      <p:sp>
        <p:nvSpPr>
          <p:cNvPr id="429" name="Google Shape;429;p29"/>
          <p:cNvSpPr txBox="1"/>
          <p:nvPr>
            <p:ph idx="1" type="body"/>
          </p:nvPr>
        </p:nvSpPr>
        <p:spPr>
          <a:xfrm>
            <a:off x="182880" y="1845734"/>
            <a:ext cx="6972300" cy="4481494"/>
          </a:xfrm>
          <a:prstGeom prst="rect">
            <a:avLst/>
          </a:prstGeom>
          <a:noFill/>
          <a:ln>
            <a:noFill/>
          </a:ln>
        </p:spPr>
        <p:txBody>
          <a:bodyPr anchorCtr="0" anchor="t" bIns="45700" lIns="91425" spcFirstLastPara="1" rIns="91425" wrap="square" tIns="45700">
            <a:normAutofit fontScale="85000" lnSpcReduction="20000"/>
          </a:bodyPr>
          <a:lstStyle/>
          <a:p>
            <a:pPr indent="-342900" lvl="0" marL="342900" rtl="0" algn="l">
              <a:spcBef>
                <a:spcPts val="0"/>
              </a:spcBef>
              <a:spcAft>
                <a:spcPts val="0"/>
              </a:spcAft>
              <a:buSzPct val="79999"/>
              <a:buChar char="►"/>
            </a:pPr>
            <a:r>
              <a:rPr lang="en-US"/>
              <a:t>25 May 2021 Andrii Lotariev, Head of International Office of KROK University presented Erasmus+ project INTERADIS "International Students Adaptation and Integration" to more than 150 Universities from the EU and beyond at "4th Internationalization Forum" organized online by WSB University / Akademia WSB Dąbrowa Górnicza, Poland 24th-27th May.</a:t>
            </a:r>
            <a:endParaRPr/>
          </a:p>
          <a:p>
            <a:pPr indent="-342900" lvl="0" marL="342900" rtl="0" algn="l">
              <a:spcBef>
                <a:spcPts val="1000"/>
              </a:spcBef>
              <a:spcAft>
                <a:spcPts val="0"/>
              </a:spcAft>
              <a:buSzPct val="79999"/>
              <a:buChar char="►"/>
            </a:pPr>
            <a:r>
              <a:rPr lang="en-US"/>
              <a:t>This year edition of the forum focused on increasing positive feedback of international students by touching aspects such as students tailored services, inclusive international mobility programs, building up of intercultural competences and students employability skills, integration of international students with local students and academic community etc.</a:t>
            </a:r>
            <a:endParaRPr/>
          </a:p>
          <a:p>
            <a:pPr indent="-342900" lvl="0" marL="342900" rtl="0" algn="l">
              <a:spcBef>
                <a:spcPts val="1000"/>
              </a:spcBef>
              <a:spcAft>
                <a:spcPts val="0"/>
              </a:spcAft>
              <a:buSzPct val="79999"/>
              <a:buChar char="►"/>
            </a:pPr>
            <a:r>
              <a:rPr lang="en-US"/>
              <a:t>InterUni Forum for Internationalization aims to broaden knowledge, exchange experiences in the field of: supporting foreign students and building intercultural competences; management of foreign student service activities; education in foreign languages; overcoming adaptation problems among foreign students; broadening integration and building attitudes of openness and tolerance in the context of universities and the local environment. The forum is attended by students and employees of universities, experts in the field, representatives of domestic and foreign partner universities. It creates a platform for dialogue between groups involved in the process of providing services and education to foreign students and the local community.</a:t>
            </a:r>
            <a:endParaRPr/>
          </a:p>
          <a:p>
            <a:pPr indent="-265176" lvl="0" marL="342900" rtl="0" algn="l">
              <a:spcBef>
                <a:spcPts val="1000"/>
              </a:spcBef>
              <a:spcAft>
                <a:spcPts val="0"/>
              </a:spcAft>
              <a:buSzPct val="79999"/>
              <a:buNone/>
            </a:pPr>
            <a:r>
              <a:t/>
            </a:r>
            <a:endParaRPr/>
          </a:p>
        </p:txBody>
      </p:sp>
      <p:pic>
        <p:nvPicPr>
          <p:cNvPr descr="На зображенні може бути: 3 людини, люди стоять та текст «Co-funded by the Erasmus+ Programme of the European Union University Q Forum for Internationalization INTER ADIS Erasmus+ INTER ADIS Target Groups: Unive KR &quot;International students' recruitment: Methods and Instruments&quot; Andrii Lotariev Head International Office KROK niversity International students Incoming students Incoming teachers Administrative staff Acemic staff Ikrainian etudante NAWA Erasmus+ Erasmus+ International Now INTER ADIS Project results: Unive KR into meansof project objectives: Developed Roadmap, that includes finternational students Trained staff. Increased quality trg administrative favourable international Project esults disseminated. Wiedesdaga Rzeczpospolita NAWA niaEuropejska F»" id="430" name="Google Shape;430;p29"/>
          <p:cNvPicPr preferRelativeResize="0"/>
          <p:nvPr/>
        </p:nvPicPr>
        <p:blipFill rotWithShape="1">
          <a:blip r:embed="rId3">
            <a:alphaModFix/>
          </a:blip>
          <a:srcRect b="0" l="0" r="0" t="0"/>
          <a:stretch/>
        </p:blipFill>
        <p:spPr>
          <a:xfrm>
            <a:off x="7290495" y="2167084"/>
            <a:ext cx="4795874" cy="3596906"/>
          </a:xfrm>
          <a:prstGeom prst="rect">
            <a:avLst/>
          </a:prstGeom>
          <a:noFill/>
          <a:ln>
            <a:noFill/>
          </a:ln>
        </p:spPr>
      </p:pic>
      <p:pic>
        <p:nvPicPr>
          <p:cNvPr descr="C:\Users\Администратор\Documents\KROK\Erasmus+_new projects 2020\Collage CLIIMAN\cofundedErasmus.jpg" id="431" name="Google Shape;431;p29"/>
          <p:cNvPicPr preferRelativeResize="0"/>
          <p:nvPr/>
        </p:nvPicPr>
        <p:blipFill rotWithShape="1">
          <a:blip r:embed="rId4">
            <a:alphaModFix/>
          </a:blip>
          <a:srcRect b="0" l="0" r="27590" t="0"/>
          <a:stretch/>
        </p:blipFill>
        <p:spPr>
          <a:xfrm>
            <a:off x="0" y="21018"/>
            <a:ext cx="2935705" cy="834189"/>
          </a:xfrm>
          <a:prstGeom prst="rect">
            <a:avLst/>
          </a:prstGeom>
          <a:noFill/>
          <a:ln>
            <a:noFill/>
          </a:ln>
        </p:spPr>
      </p:pic>
      <p:pic>
        <p:nvPicPr>
          <p:cNvPr descr="C:\Users\Администратор\Documents\KROK\Erasmus+_new projects 2020\Infp for NEO\logo-4.jpg" id="432" name="Google Shape;432;p29"/>
          <p:cNvPicPr preferRelativeResize="0"/>
          <p:nvPr/>
        </p:nvPicPr>
        <p:blipFill rotWithShape="1">
          <a:blip r:embed="rId5">
            <a:alphaModFix/>
          </a:blip>
          <a:srcRect b="0" l="0" r="0" t="0"/>
          <a:stretch/>
        </p:blipFill>
        <p:spPr>
          <a:xfrm>
            <a:off x="10733314" y="130702"/>
            <a:ext cx="1353055" cy="67195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0"/>
          <p:cNvSpPr txBox="1"/>
          <p:nvPr>
            <p:ph type="title"/>
          </p:nvPr>
        </p:nvSpPr>
        <p:spPr>
          <a:xfrm>
            <a:off x="2375337" y="834189"/>
            <a:ext cx="7875645"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WP 7. Project Management</a:t>
            </a:r>
            <a:endParaRPr/>
          </a:p>
        </p:txBody>
      </p:sp>
      <p:sp>
        <p:nvSpPr>
          <p:cNvPr id="438" name="Google Shape;438;p30"/>
          <p:cNvSpPr txBox="1"/>
          <p:nvPr>
            <p:ph idx="1" type="body"/>
          </p:nvPr>
        </p:nvSpPr>
        <p:spPr>
          <a:xfrm>
            <a:off x="342417" y="1760705"/>
            <a:ext cx="9432203" cy="46010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rPr lang="en-US" sz="2800"/>
              <a:t>Grant Agreement</a:t>
            </a:r>
            <a:endParaRPr/>
          </a:p>
          <a:p>
            <a:pPr indent="0" lvl="0" marL="0" rtl="0" algn="l">
              <a:spcBef>
                <a:spcPts val="1000"/>
              </a:spcBef>
              <a:spcAft>
                <a:spcPts val="0"/>
              </a:spcAft>
              <a:buSzPts val="2240"/>
              <a:buNone/>
            </a:pPr>
            <a:r>
              <a:rPr lang="en-US" sz="2800"/>
              <a:t>Partnership Agreement</a:t>
            </a:r>
            <a:endParaRPr/>
          </a:p>
          <a:p>
            <a:pPr indent="0" lvl="0" marL="0" rtl="0" algn="l">
              <a:spcBef>
                <a:spcPts val="1000"/>
              </a:spcBef>
              <a:spcAft>
                <a:spcPts val="0"/>
              </a:spcAft>
              <a:buSzPts val="2240"/>
              <a:buNone/>
            </a:pPr>
            <a:r>
              <a:rPr lang="en-US" sz="2800"/>
              <a:t>Meetings of PSCMs</a:t>
            </a:r>
            <a:endParaRPr/>
          </a:p>
          <a:p>
            <a:pPr indent="0" lvl="0" marL="0" rtl="0" algn="l">
              <a:spcBef>
                <a:spcPts val="1000"/>
              </a:spcBef>
              <a:spcAft>
                <a:spcPts val="0"/>
              </a:spcAft>
              <a:buSzPts val="2240"/>
              <a:buNone/>
            </a:pPr>
            <a:r>
              <a:rPr lang="en-US" sz="2800"/>
              <a:t>General concepts</a:t>
            </a:r>
            <a:endParaRPr/>
          </a:p>
          <a:p>
            <a:pPr indent="0" lvl="0" marL="0" rtl="0" algn="l">
              <a:spcBef>
                <a:spcPts val="1000"/>
              </a:spcBef>
              <a:spcAft>
                <a:spcPts val="0"/>
              </a:spcAft>
              <a:buSzPts val="1440"/>
              <a:buNone/>
            </a:pPr>
            <a:r>
              <a:t/>
            </a:r>
            <a:endParaRPr/>
          </a:p>
        </p:txBody>
      </p:sp>
      <p:pic>
        <p:nvPicPr>
          <p:cNvPr descr="C:\Users\Администратор\Documents\KROK\Erasmus+_new projects 2020\Collage CLIIMAN\cofundedErasmus.jpg" id="439" name="Google Shape;439;p30"/>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descr="C:\Users\Администратор\Documents\KROK\Erasmus+_new projects 2020\Infp for NEO\logo-4.jpg" id="440" name="Google Shape;440;p30"/>
          <p:cNvPicPr preferRelativeResize="0"/>
          <p:nvPr/>
        </p:nvPicPr>
        <p:blipFill rotWithShape="1">
          <a:blip r:embed="rId4">
            <a:alphaModFix/>
          </a:blip>
          <a:srcRect b="0" l="0" r="0" t="0"/>
          <a:stretch/>
        </p:blipFill>
        <p:spPr>
          <a:xfrm>
            <a:off x="10733314" y="130702"/>
            <a:ext cx="1353055" cy="6719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1"/>
          <p:cNvSpPr txBox="1"/>
          <p:nvPr>
            <p:ph type="title"/>
          </p:nvPr>
        </p:nvSpPr>
        <p:spPr>
          <a:xfrm>
            <a:off x="1654315" y="834189"/>
            <a:ext cx="8596668"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Grant Agreement</a:t>
            </a:r>
            <a:endParaRPr/>
          </a:p>
        </p:txBody>
      </p:sp>
      <p:sp>
        <p:nvSpPr>
          <p:cNvPr id="446" name="Google Shape;446;p31"/>
          <p:cNvSpPr txBox="1"/>
          <p:nvPr>
            <p:ph idx="1" type="body"/>
          </p:nvPr>
        </p:nvSpPr>
        <p:spPr>
          <a:xfrm>
            <a:off x="352928" y="1930399"/>
            <a:ext cx="6131956" cy="46010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rPr lang="en-US" sz="2800"/>
              <a:t>GA was signed</a:t>
            </a:r>
            <a:endParaRPr/>
          </a:p>
        </p:txBody>
      </p:sp>
      <p:pic>
        <p:nvPicPr>
          <p:cNvPr descr="C:\Users\Администратор\Documents\KROK\Erasmus+_new projects 2020\Collage CLIIMAN\cofundedErasmus.jpg" id="447" name="Google Shape;447;p31"/>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descr="C:\Users\Администратор\Documents\KROK\Erasmus+_new projects 2020\Infp for NEO\logo-4.jpg" id="448" name="Google Shape;448;p31"/>
          <p:cNvPicPr preferRelativeResize="0"/>
          <p:nvPr/>
        </p:nvPicPr>
        <p:blipFill rotWithShape="1">
          <a:blip r:embed="rId4">
            <a:alphaModFix/>
          </a:blip>
          <a:srcRect b="0" l="0" r="0" t="0"/>
          <a:stretch/>
        </p:blipFill>
        <p:spPr>
          <a:xfrm>
            <a:off x="10733314" y="130702"/>
            <a:ext cx="1353055" cy="671956"/>
          </a:xfrm>
          <a:prstGeom prst="rect">
            <a:avLst/>
          </a:prstGeom>
          <a:noFill/>
          <a:ln>
            <a:noFill/>
          </a:ln>
        </p:spPr>
      </p:pic>
      <p:pic>
        <p:nvPicPr>
          <p:cNvPr id="449" name="Google Shape;449;p31"/>
          <p:cNvPicPr preferRelativeResize="0"/>
          <p:nvPr/>
        </p:nvPicPr>
        <p:blipFill rotWithShape="1">
          <a:blip r:embed="rId5">
            <a:alphaModFix/>
          </a:blip>
          <a:srcRect b="11853" l="30491" r="30969" t="13268"/>
          <a:stretch/>
        </p:blipFill>
        <p:spPr>
          <a:xfrm>
            <a:off x="2935700" y="1660625"/>
            <a:ext cx="4164176" cy="4550576"/>
          </a:xfrm>
          <a:prstGeom prst="rect">
            <a:avLst/>
          </a:prstGeom>
          <a:noFill/>
          <a:ln>
            <a:noFill/>
          </a:ln>
        </p:spPr>
      </p:pic>
      <p:pic>
        <p:nvPicPr>
          <p:cNvPr id="450" name="Google Shape;450;p31"/>
          <p:cNvPicPr preferRelativeResize="0"/>
          <p:nvPr/>
        </p:nvPicPr>
        <p:blipFill rotWithShape="1">
          <a:blip r:embed="rId6">
            <a:alphaModFix/>
          </a:blip>
          <a:srcRect b="8677" l="31093" r="32952" t="8677"/>
          <a:stretch/>
        </p:blipFill>
        <p:spPr>
          <a:xfrm>
            <a:off x="7458075" y="1068025"/>
            <a:ext cx="4260776" cy="55091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2"/>
          <p:cNvSpPr txBox="1"/>
          <p:nvPr>
            <p:ph type="title"/>
          </p:nvPr>
        </p:nvSpPr>
        <p:spPr>
          <a:xfrm>
            <a:off x="1654315" y="834189"/>
            <a:ext cx="8596668"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Parthership Agreements</a:t>
            </a:r>
            <a:endParaRPr/>
          </a:p>
        </p:txBody>
      </p:sp>
      <p:sp>
        <p:nvSpPr>
          <p:cNvPr id="456" name="Google Shape;456;p32"/>
          <p:cNvSpPr txBox="1"/>
          <p:nvPr>
            <p:ph idx="1" type="body"/>
          </p:nvPr>
        </p:nvSpPr>
        <p:spPr>
          <a:xfrm>
            <a:off x="352925" y="1930399"/>
            <a:ext cx="6132000" cy="1815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rPr lang="en-US" sz="2800"/>
              <a:t>Signed by Coordinator and Partners, scans were sent and accepted by EACEA in 6 months term, Coordinator has the originals. </a:t>
            </a:r>
            <a:endParaRPr/>
          </a:p>
        </p:txBody>
      </p:sp>
      <p:pic>
        <p:nvPicPr>
          <p:cNvPr descr="C:\Users\Администратор\Documents\KROK\Erasmus+_new projects 2020\Collage CLIIMAN\cofundedErasmus.jpg" id="457" name="Google Shape;457;p32"/>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descr="C:\Users\Администратор\Documents\KROK\Erasmus+_new projects 2020\Infp for NEO\logo-4.jpg" id="458" name="Google Shape;458;p32"/>
          <p:cNvPicPr preferRelativeResize="0"/>
          <p:nvPr/>
        </p:nvPicPr>
        <p:blipFill rotWithShape="1">
          <a:blip r:embed="rId4">
            <a:alphaModFix/>
          </a:blip>
          <a:srcRect b="0" l="0" r="0" t="0"/>
          <a:stretch/>
        </p:blipFill>
        <p:spPr>
          <a:xfrm>
            <a:off x="10733314" y="130702"/>
            <a:ext cx="1353055" cy="671956"/>
          </a:xfrm>
          <a:prstGeom prst="rect">
            <a:avLst/>
          </a:prstGeom>
          <a:noFill/>
          <a:ln>
            <a:noFill/>
          </a:ln>
        </p:spPr>
      </p:pic>
      <p:pic>
        <p:nvPicPr>
          <p:cNvPr id="459" name="Google Shape;459;p32"/>
          <p:cNvPicPr preferRelativeResize="0"/>
          <p:nvPr/>
        </p:nvPicPr>
        <p:blipFill rotWithShape="1">
          <a:blip r:embed="rId5">
            <a:alphaModFix/>
          </a:blip>
          <a:srcRect b="11972" l="30729" r="30867" t="7023"/>
          <a:stretch/>
        </p:blipFill>
        <p:spPr>
          <a:xfrm>
            <a:off x="7560975" y="1161900"/>
            <a:ext cx="4525400" cy="5369526"/>
          </a:xfrm>
          <a:prstGeom prst="rect">
            <a:avLst/>
          </a:prstGeom>
          <a:noFill/>
          <a:ln>
            <a:noFill/>
          </a:ln>
        </p:spPr>
      </p:pic>
      <p:pic>
        <p:nvPicPr>
          <p:cNvPr id="460" name="Google Shape;460;p32"/>
          <p:cNvPicPr preferRelativeResize="0"/>
          <p:nvPr/>
        </p:nvPicPr>
        <p:blipFill rotWithShape="1">
          <a:blip r:embed="rId6">
            <a:alphaModFix/>
          </a:blip>
          <a:srcRect b="30369" l="12004" r="7641" t="12189"/>
          <a:stretch/>
        </p:blipFill>
        <p:spPr>
          <a:xfrm>
            <a:off x="715475" y="3896750"/>
            <a:ext cx="6551644" cy="26346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f142fe0fab_0_4"/>
          <p:cNvSpPr txBox="1"/>
          <p:nvPr>
            <p:ph type="title"/>
          </p:nvPr>
        </p:nvSpPr>
        <p:spPr>
          <a:xfrm>
            <a:off x="2375337" y="834189"/>
            <a:ext cx="7875600" cy="826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Project registration in Ukraine</a:t>
            </a:r>
            <a:endParaRPr/>
          </a:p>
        </p:txBody>
      </p:sp>
      <p:sp>
        <p:nvSpPr>
          <p:cNvPr id="466" name="Google Shape;466;gf142fe0fab_0_4"/>
          <p:cNvSpPr txBox="1"/>
          <p:nvPr>
            <p:ph idx="1" type="body"/>
          </p:nvPr>
        </p:nvSpPr>
        <p:spPr>
          <a:xfrm>
            <a:off x="663871" y="1760700"/>
            <a:ext cx="4564200" cy="4601100"/>
          </a:xfrm>
          <a:prstGeom prst="rect">
            <a:avLst/>
          </a:prstGeom>
          <a:noFill/>
          <a:ln>
            <a:noFill/>
          </a:ln>
        </p:spPr>
        <p:txBody>
          <a:bodyPr anchorCtr="0" anchor="t" bIns="45700" lIns="91425" spcFirstLastPara="1" rIns="91425" wrap="square" tIns="45700">
            <a:normAutofit/>
          </a:bodyPr>
          <a:lstStyle/>
          <a:p>
            <a:pPr indent="0" lvl="0" marL="0" rtl="0" algn="l">
              <a:spcBef>
                <a:spcPts val="1000"/>
              </a:spcBef>
              <a:spcAft>
                <a:spcPts val="0"/>
              </a:spcAft>
              <a:buSzPts val="2240"/>
              <a:buNone/>
            </a:pPr>
            <a:r>
              <a:rPr lang="en-US" sz="2800"/>
              <a:t>The project is registered.</a:t>
            </a:r>
            <a:endParaRPr sz="2800"/>
          </a:p>
          <a:p>
            <a:pPr indent="0" lvl="0" marL="0" rtl="0" algn="l">
              <a:spcBef>
                <a:spcPts val="1000"/>
              </a:spcBef>
              <a:spcAft>
                <a:spcPts val="0"/>
              </a:spcAft>
              <a:buSzPts val="2240"/>
              <a:buNone/>
            </a:pPr>
            <a:r>
              <a:rPr lang="en-US" sz="2800"/>
              <a:t>Procurement procedure has started.</a:t>
            </a:r>
            <a:endParaRPr sz="2800"/>
          </a:p>
          <a:p>
            <a:pPr indent="0" lvl="0" marL="0" rtl="0" algn="l">
              <a:spcBef>
                <a:spcPts val="1000"/>
              </a:spcBef>
              <a:spcAft>
                <a:spcPts val="0"/>
              </a:spcAft>
              <a:buSzPts val="1440"/>
              <a:buNone/>
            </a:pPr>
            <a:r>
              <a:t/>
            </a:r>
            <a:endParaRPr/>
          </a:p>
        </p:txBody>
      </p:sp>
      <p:pic>
        <p:nvPicPr>
          <p:cNvPr descr="C:\Users\Администратор\Documents\KROK\Erasmus+_new projects 2020\Collage CLIIMAN\cofundedErasmus.jpg" id="467" name="Google Shape;467;gf142fe0fab_0_4"/>
          <p:cNvPicPr preferRelativeResize="0"/>
          <p:nvPr/>
        </p:nvPicPr>
        <p:blipFill rotWithShape="1">
          <a:blip r:embed="rId3">
            <a:alphaModFix/>
          </a:blip>
          <a:srcRect b="0" l="0" r="27588" t="0"/>
          <a:stretch/>
        </p:blipFill>
        <p:spPr>
          <a:xfrm>
            <a:off x="0" y="0"/>
            <a:ext cx="2935705" cy="834189"/>
          </a:xfrm>
          <a:prstGeom prst="rect">
            <a:avLst/>
          </a:prstGeom>
          <a:noFill/>
          <a:ln>
            <a:noFill/>
          </a:ln>
        </p:spPr>
      </p:pic>
      <p:pic>
        <p:nvPicPr>
          <p:cNvPr descr="C:\Users\Администратор\Documents\KROK\Erasmus+_new projects 2020\Infp for NEO\logo-4.jpg" id="468" name="Google Shape;468;gf142fe0fab_0_4"/>
          <p:cNvPicPr preferRelativeResize="0"/>
          <p:nvPr/>
        </p:nvPicPr>
        <p:blipFill rotWithShape="1">
          <a:blip r:embed="rId4">
            <a:alphaModFix/>
          </a:blip>
          <a:srcRect b="0" l="0" r="0" t="0"/>
          <a:stretch/>
        </p:blipFill>
        <p:spPr>
          <a:xfrm>
            <a:off x="10733314" y="130702"/>
            <a:ext cx="1353055" cy="671956"/>
          </a:xfrm>
          <a:prstGeom prst="rect">
            <a:avLst/>
          </a:prstGeom>
          <a:noFill/>
          <a:ln>
            <a:noFill/>
          </a:ln>
        </p:spPr>
      </p:pic>
      <p:pic>
        <p:nvPicPr>
          <p:cNvPr id="469" name="Google Shape;469;gf142fe0fab_0_4"/>
          <p:cNvPicPr preferRelativeResize="0"/>
          <p:nvPr/>
        </p:nvPicPr>
        <p:blipFill rotWithShape="1">
          <a:blip r:embed="rId5">
            <a:alphaModFix/>
          </a:blip>
          <a:srcRect b="9857" l="20535" r="51525" t="19735"/>
          <a:stretch/>
        </p:blipFill>
        <p:spPr>
          <a:xfrm>
            <a:off x="7489175" y="1488550"/>
            <a:ext cx="3629724" cy="514539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eff467781a_1_41"/>
          <p:cNvSpPr txBox="1"/>
          <p:nvPr>
            <p:ph type="title"/>
          </p:nvPr>
        </p:nvSpPr>
        <p:spPr>
          <a:xfrm>
            <a:off x="2375337" y="834189"/>
            <a:ext cx="7875600" cy="826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Project Management Plan</a:t>
            </a:r>
            <a:endParaRPr/>
          </a:p>
        </p:txBody>
      </p:sp>
      <p:sp>
        <p:nvSpPr>
          <p:cNvPr id="475" name="Google Shape;475;geff467781a_1_41"/>
          <p:cNvSpPr txBox="1"/>
          <p:nvPr>
            <p:ph idx="1" type="body"/>
          </p:nvPr>
        </p:nvSpPr>
        <p:spPr>
          <a:xfrm>
            <a:off x="827650" y="1760713"/>
            <a:ext cx="4269000" cy="4601100"/>
          </a:xfrm>
          <a:prstGeom prst="rect">
            <a:avLst/>
          </a:prstGeom>
          <a:noFill/>
          <a:ln>
            <a:noFill/>
          </a:ln>
        </p:spPr>
        <p:txBody>
          <a:bodyPr anchorCtr="0" anchor="t" bIns="45700" lIns="91425" spcFirstLastPara="1" rIns="91425" wrap="square" tIns="45700">
            <a:normAutofit/>
          </a:bodyPr>
          <a:lstStyle/>
          <a:p>
            <a:pPr indent="0" lvl="0" marL="0" rtl="0" algn="l">
              <a:spcBef>
                <a:spcPts val="1000"/>
              </a:spcBef>
              <a:spcAft>
                <a:spcPts val="0"/>
              </a:spcAft>
              <a:buSzPts val="2240"/>
              <a:buNone/>
            </a:pPr>
            <a:r>
              <a:rPr lang="en-US" sz="2800"/>
              <a:t>PMP developed, uploaded to Google drive</a:t>
            </a:r>
            <a:endParaRPr sz="2800"/>
          </a:p>
          <a:p>
            <a:pPr indent="0" lvl="0" marL="0" rtl="0" algn="l">
              <a:spcBef>
                <a:spcPts val="1000"/>
              </a:spcBef>
              <a:spcAft>
                <a:spcPts val="0"/>
              </a:spcAft>
              <a:buSzPts val="1440"/>
              <a:buNone/>
            </a:pPr>
            <a:r>
              <a:t/>
            </a:r>
            <a:endParaRPr/>
          </a:p>
        </p:txBody>
      </p:sp>
      <p:pic>
        <p:nvPicPr>
          <p:cNvPr descr="C:\Users\Администратор\Documents\KROK\Erasmus+_new projects 2020\Collage CLIIMAN\cofundedErasmus.jpg" id="476" name="Google Shape;476;geff467781a_1_41"/>
          <p:cNvPicPr preferRelativeResize="0"/>
          <p:nvPr/>
        </p:nvPicPr>
        <p:blipFill rotWithShape="1">
          <a:blip r:embed="rId3">
            <a:alphaModFix/>
          </a:blip>
          <a:srcRect b="0" l="0" r="27588" t="0"/>
          <a:stretch/>
        </p:blipFill>
        <p:spPr>
          <a:xfrm>
            <a:off x="0" y="0"/>
            <a:ext cx="2935705" cy="834189"/>
          </a:xfrm>
          <a:prstGeom prst="rect">
            <a:avLst/>
          </a:prstGeom>
          <a:noFill/>
          <a:ln>
            <a:noFill/>
          </a:ln>
        </p:spPr>
      </p:pic>
      <p:pic>
        <p:nvPicPr>
          <p:cNvPr descr="C:\Users\Администратор\Documents\KROK\Erasmus+_new projects 2020\Infp for NEO\logo-4.jpg" id="477" name="Google Shape;477;geff467781a_1_41"/>
          <p:cNvPicPr preferRelativeResize="0"/>
          <p:nvPr/>
        </p:nvPicPr>
        <p:blipFill rotWithShape="1">
          <a:blip r:embed="rId4">
            <a:alphaModFix/>
          </a:blip>
          <a:srcRect b="0" l="0" r="0" t="0"/>
          <a:stretch/>
        </p:blipFill>
        <p:spPr>
          <a:xfrm>
            <a:off x="10733314" y="130702"/>
            <a:ext cx="1353055" cy="671956"/>
          </a:xfrm>
          <a:prstGeom prst="rect">
            <a:avLst/>
          </a:prstGeom>
          <a:noFill/>
          <a:ln>
            <a:noFill/>
          </a:ln>
        </p:spPr>
      </p:pic>
      <p:pic>
        <p:nvPicPr>
          <p:cNvPr id="478" name="Google Shape;478;geff467781a_1_41"/>
          <p:cNvPicPr preferRelativeResize="0"/>
          <p:nvPr/>
        </p:nvPicPr>
        <p:blipFill rotWithShape="1">
          <a:blip r:embed="rId5">
            <a:alphaModFix/>
          </a:blip>
          <a:srcRect b="5969" l="31382" r="31382" t="12920"/>
          <a:stretch/>
        </p:blipFill>
        <p:spPr>
          <a:xfrm>
            <a:off x="1667313" y="3260275"/>
            <a:ext cx="2589676" cy="3173101"/>
          </a:xfrm>
          <a:prstGeom prst="rect">
            <a:avLst/>
          </a:prstGeom>
          <a:noFill/>
          <a:ln>
            <a:noFill/>
          </a:ln>
        </p:spPr>
      </p:pic>
      <p:pic>
        <p:nvPicPr>
          <p:cNvPr id="479" name="Google Shape;479;geff467781a_1_41"/>
          <p:cNvPicPr preferRelativeResize="0"/>
          <p:nvPr/>
        </p:nvPicPr>
        <p:blipFill rotWithShape="1">
          <a:blip r:embed="rId6">
            <a:alphaModFix/>
          </a:blip>
          <a:srcRect b="5711" l="31509" r="32134" t="11868"/>
          <a:stretch/>
        </p:blipFill>
        <p:spPr>
          <a:xfrm>
            <a:off x="7174475" y="1594838"/>
            <a:ext cx="4012424" cy="51170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33"/>
          <p:cNvSpPr txBox="1"/>
          <p:nvPr>
            <p:ph type="title"/>
          </p:nvPr>
        </p:nvSpPr>
        <p:spPr>
          <a:xfrm>
            <a:off x="1831533" y="961377"/>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Participation at Grantholder`s Meeting</a:t>
            </a:r>
            <a:endParaRPr/>
          </a:p>
        </p:txBody>
      </p:sp>
      <p:sp>
        <p:nvSpPr>
          <p:cNvPr id="485" name="Google Shape;485;p33"/>
          <p:cNvSpPr txBox="1"/>
          <p:nvPr>
            <p:ph idx="1" type="body"/>
          </p:nvPr>
        </p:nvSpPr>
        <p:spPr>
          <a:xfrm>
            <a:off x="1097280" y="1845734"/>
            <a:ext cx="5032587" cy="4023360"/>
          </a:xfrm>
          <a:prstGeom prst="rect">
            <a:avLst/>
          </a:prstGeom>
          <a:noFill/>
          <a:ln>
            <a:noFill/>
          </a:ln>
        </p:spPr>
        <p:txBody>
          <a:bodyPr anchorCtr="0" anchor="t" bIns="45700" lIns="91425" spcFirstLastPara="1" rIns="91425" wrap="square" tIns="45700">
            <a:normAutofit/>
          </a:bodyPr>
          <a:lstStyle/>
          <a:p>
            <a:pPr indent="-251459" lvl="0" marL="342900" rtl="0" algn="l">
              <a:spcBef>
                <a:spcPts val="0"/>
              </a:spcBef>
              <a:spcAft>
                <a:spcPts val="0"/>
              </a:spcAft>
              <a:buSzPts val="1440"/>
              <a:buNone/>
            </a:pPr>
            <a:r>
              <a:t/>
            </a:r>
            <a:endParaRPr/>
          </a:p>
          <a:p>
            <a:pPr indent="-251459" lvl="0" marL="342900" rtl="0" algn="l">
              <a:spcBef>
                <a:spcPts val="1000"/>
              </a:spcBef>
              <a:spcAft>
                <a:spcPts val="0"/>
              </a:spcAft>
              <a:buSzPts val="1440"/>
              <a:buNone/>
            </a:pPr>
            <a:r>
              <a:t/>
            </a:r>
            <a:endParaRPr/>
          </a:p>
          <a:p>
            <a:pPr indent="-251459" lvl="0" marL="342900" rtl="0" algn="l">
              <a:spcBef>
                <a:spcPts val="1000"/>
              </a:spcBef>
              <a:spcAft>
                <a:spcPts val="0"/>
              </a:spcAft>
              <a:buSzPts val="1440"/>
              <a:buNone/>
            </a:pPr>
            <a:r>
              <a:t/>
            </a:r>
            <a:endParaRPr/>
          </a:p>
        </p:txBody>
      </p:sp>
      <p:pic>
        <p:nvPicPr>
          <p:cNvPr descr="На зображенні може бути: 1 особа, стоїть та текст «Grantholders' Meeting of the European Union Erasmus + Program»" id="486" name="Google Shape;486;p33"/>
          <p:cNvPicPr preferRelativeResize="0"/>
          <p:nvPr/>
        </p:nvPicPr>
        <p:blipFill rotWithShape="1">
          <a:blip r:embed="rId3">
            <a:alphaModFix/>
          </a:blip>
          <a:srcRect b="0" l="0" r="0" t="0"/>
          <a:stretch/>
        </p:blipFill>
        <p:spPr>
          <a:xfrm>
            <a:off x="6618269" y="1959500"/>
            <a:ext cx="5191125" cy="3581400"/>
          </a:xfrm>
          <a:prstGeom prst="rect">
            <a:avLst/>
          </a:prstGeom>
          <a:noFill/>
          <a:ln>
            <a:noFill/>
          </a:ln>
        </p:spPr>
      </p:pic>
      <p:sp>
        <p:nvSpPr>
          <p:cNvPr id="487" name="Google Shape;487;p33"/>
          <p:cNvSpPr/>
          <p:nvPr/>
        </p:nvSpPr>
        <p:spPr>
          <a:xfrm>
            <a:off x="314855" y="1845734"/>
            <a:ext cx="6096000" cy="42473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50505"/>
                </a:solidFill>
                <a:latin typeface="Quattrocento Sans"/>
                <a:ea typeface="Quattrocento Sans"/>
                <a:cs typeface="Quattrocento Sans"/>
                <a:sym typeface="Quattrocento Sans"/>
              </a:rPr>
              <a:t>On January 25-29, 2021, series of presentations and workshops on the rules of implementation of CBHE projects, meetings of the project teams with Project Officers of the Education, Audiovisual and Culture EC Executive Agency (EACEA), with participation of representatives of the EU Directorate Generals, the EU Delegations in the partner countries, the Erasmus + National Offices and the National Erasmus + Agencies took place. Issues of the current state and future perspectives for capacity building in higher education, the role and responsibilities of higher education institutions, the implementation, monitoring and financial management of CBHE projects, as well as project management during the COVID-19 pandemic were discussed on the first day of the event.</a:t>
            </a:r>
            <a:endParaRPr sz="1800">
              <a:solidFill>
                <a:schemeClr val="dk1"/>
              </a:solidFill>
              <a:latin typeface="Trebuchet MS"/>
              <a:ea typeface="Trebuchet MS"/>
              <a:cs typeface="Trebuchet MS"/>
              <a:sym typeface="Trebuchet MS"/>
            </a:endParaRPr>
          </a:p>
        </p:txBody>
      </p:sp>
      <p:pic>
        <p:nvPicPr>
          <p:cNvPr descr="C:\Users\Администратор\Documents\KROK\Erasmus+_new projects 2020\Collage CLIIMAN\cofundedErasmus.jpg" id="488" name="Google Shape;488;p33"/>
          <p:cNvPicPr preferRelativeResize="0"/>
          <p:nvPr/>
        </p:nvPicPr>
        <p:blipFill rotWithShape="1">
          <a:blip r:embed="rId4">
            <a:alphaModFix/>
          </a:blip>
          <a:srcRect b="0" l="0" r="27590" t="0"/>
          <a:stretch/>
        </p:blipFill>
        <p:spPr>
          <a:xfrm>
            <a:off x="0" y="0"/>
            <a:ext cx="2935705" cy="834189"/>
          </a:xfrm>
          <a:prstGeom prst="rect">
            <a:avLst/>
          </a:prstGeom>
          <a:noFill/>
          <a:ln>
            <a:noFill/>
          </a:ln>
        </p:spPr>
      </p:pic>
      <p:pic>
        <p:nvPicPr>
          <p:cNvPr descr="C:\Users\Администратор\Documents\KROK\Erasmus+_new projects 2020\Infp for NEO\logo-4.jpg" id="489" name="Google Shape;489;p33"/>
          <p:cNvPicPr preferRelativeResize="0"/>
          <p:nvPr/>
        </p:nvPicPr>
        <p:blipFill rotWithShape="1">
          <a:blip r:embed="rId5">
            <a:alphaModFix/>
          </a:blip>
          <a:srcRect b="0" l="0" r="0" t="0"/>
          <a:stretch/>
        </p:blipFill>
        <p:spPr>
          <a:xfrm>
            <a:off x="10733314" y="130702"/>
            <a:ext cx="1353055" cy="67195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4"/>
          <p:cNvSpPr txBox="1"/>
          <p:nvPr>
            <p:ph type="title"/>
          </p:nvPr>
        </p:nvSpPr>
        <p:spPr>
          <a:xfrm>
            <a:off x="1654315" y="136634"/>
            <a:ext cx="8596668" cy="790614"/>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accent1"/>
              </a:buClr>
              <a:buSzPts val="3600"/>
              <a:buFont typeface="Trebuchet MS"/>
              <a:buNone/>
            </a:pPr>
            <a:r>
              <a:rPr b="1" lang="en-US"/>
              <a:t>Kick-off meeting</a:t>
            </a:r>
            <a:endParaRPr/>
          </a:p>
        </p:txBody>
      </p:sp>
      <p:sp>
        <p:nvSpPr>
          <p:cNvPr id="495" name="Google Shape;495;p34"/>
          <p:cNvSpPr txBox="1"/>
          <p:nvPr>
            <p:ph idx="1" type="body"/>
          </p:nvPr>
        </p:nvSpPr>
        <p:spPr>
          <a:xfrm>
            <a:off x="33250" y="1692166"/>
            <a:ext cx="5637695" cy="5369349"/>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spcBef>
                <a:spcPts val="0"/>
              </a:spcBef>
              <a:spcAft>
                <a:spcPts val="0"/>
              </a:spcAft>
              <a:buSzPct val="79999"/>
              <a:buNone/>
            </a:pPr>
            <a:r>
              <a:rPr lang="en-US"/>
              <a:t>11-12 February 2021 online and offline Kick-off meeting of Erasmus+ CBHE Project International Students Adaptation and Integration/ #INTERADIS (619451-EPP-1-2020-1-NL-EPPKA2-CBHE-JP) was organized at Sumy National Agrarian University, Ukraine.</a:t>
            </a:r>
            <a:endParaRPr/>
          </a:p>
          <a:p>
            <a:pPr indent="0" lvl="0" marL="0" rtl="0" algn="l">
              <a:spcBef>
                <a:spcPts val="1000"/>
              </a:spcBef>
              <a:spcAft>
                <a:spcPts val="0"/>
              </a:spcAft>
              <a:buSzPct val="79999"/>
              <a:buNone/>
            </a:pPr>
            <a:r>
              <a:rPr lang="en-US"/>
              <a:t>Oleh Sharov, General Director of the Directorate of Higher and Adult Education of Ministry of Education and Science of Ukraine; Madalena Rodrigues Pereira, coordinator of National Agency Erasmus+ in the Netherlands; Svitlana Shytikova, director of National Erasmus+ Office in Ukraine welcomed the participants.</a:t>
            </a:r>
            <a:endParaRPr/>
          </a:p>
          <a:p>
            <a:pPr indent="-342900" lvl="0" marL="342900" rtl="0" algn="l">
              <a:spcBef>
                <a:spcPts val="1000"/>
              </a:spcBef>
              <a:spcAft>
                <a:spcPts val="0"/>
              </a:spcAft>
              <a:buSzPct val="79999"/>
              <a:buChar char="►"/>
            </a:pPr>
            <a:r>
              <a:rPr lang="en-US"/>
              <a:t>The EU partners presented their organizations focusing on expertise regarding different aspects of work with International students. Key project issues including project goal, specific project objectives, indicators of the progress, project timeline, workpackage activities were described in details.</a:t>
            </a:r>
            <a:endParaRPr/>
          </a:p>
          <a:p>
            <a:pPr indent="-342900" lvl="0" marL="342900" rtl="0" algn="l">
              <a:spcBef>
                <a:spcPts val="1000"/>
              </a:spcBef>
              <a:spcAft>
                <a:spcPts val="0"/>
              </a:spcAft>
              <a:buSzPct val="79999"/>
              <a:buChar char="►"/>
            </a:pPr>
            <a:r>
              <a:rPr lang="en-US"/>
              <a:t>On the second day management, financial and administrative issues: including roles and responsibilities of the Coordinator team and Partners, cooperation and communication, payment arrangements, reporting, documentation, quality management were discussed. Special attention was given to dissemination, sustainability and visibility rules, the to-do list for start of project promotion was announced. Svitlana Shytikova provided valuable comments and answered to the questions of partners during the whole meeting.</a:t>
            </a:r>
            <a:endParaRPr/>
          </a:p>
        </p:txBody>
      </p:sp>
      <p:pic>
        <p:nvPicPr>
          <p:cNvPr descr="C:\Users\Администратор\Documents\KROK\Erasmus+_new projects 2020\Collage CLIIMAN\cofundedErasmus.jpg" id="496" name="Google Shape;496;p34"/>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descr="На зображенні може бути: 11 людей, люди стоять та текст «Co-funded by the Erasmus+ Programme of the European Union INTER ADIS cymcbK фapHи U.E»" id="497" name="Google Shape;497;p34"/>
          <p:cNvPicPr preferRelativeResize="0"/>
          <p:nvPr/>
        </p:nvPicPr>
        <p:blipFill rotWithShape="1">
          <a:blip r:embed="rId4">
            <a:alphaModFix/>
          </a:blip>
          <a:srcRect b="0" l="0" r="0" t="0"/>
          <a:stretch/>
        </p:blipFill>
        <p:spPr>
          <a:xfrm>
            <a:off x="5717557" y="1692166"/>
            <a:ext cx="3118203" cy="1753990"/>
          </a:xfrm>
          <a:prstGeom prst="rect">
            <a:avLst/>
          </a:prstGeom>
          <a:noFill/>
          <a:ln>
            <a:noFill/>
          </a:ln>
        </p:spPr>
      </p:pic>
      <p:pic>
        <p:nvPicPr>
          <p:cNvPr descr="На зображенні може бути: 14 людей та текст" id="498" name="Google Shape;498;p34"/>
          <p:cNvPicPr preferRelativeResize="0"/>
          <p:nvPr/>
        </p:nvPicPr>
        <p:blipFill rotWithShape="1">
          <a:blip r:embed="rId5">
            <a:alphaModFix/>
          </a:blip>
          <a:srcRect b="0" l="0" r="0" t="0"/>
          <a:stretch/>
        </p:blipFill>
        <p:spPr>
          <a:xfrm>
            <a:off x="8811807" y="1692166"/>
            <a:ext cx="3118203" cy="1753990"/>
          </a:xfrm>
          <a:prstGeom prst="rect">
            <a:avLst/>
          </a:prstGeom>
          <a:noFill/>
          <a:ln>
            <a:noFill/>
          </a:ln>
        </p:spPr>
      </p:pic>
      <p:pic>
        <p:nvPicPr>
          <p:cNvPr descr="На зображенні може бути: 1 особа" id="499" name="Google Shape;499;p34"/>
          <p:cNvPicPr preferRelativeResize="0"/>
          <p:nvPr/>
        </p:nvPicPr>
        <p:blipFill rotWithShape="1">
          <a:blip r:embed="rId6">
            <a:alphaModFix/>
          </a:blip>
          <a:srcRect b="0" l="0" r="0" t="43698"/>
          <a:stretch/>
        </p:blipFill>
        <p:spPr>
          <a:xfrm>
            <a:off x="5691966" y="3632486"/>
            <a:ext cx="6301105" cy="244602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35"/>
          <p:cNvSpPr txBox="1"/>
          <p:nvPr>
            <p:ph type="title"/>
          </p:nvPr>
        </p:nvSpPr>
        <p:spPr>
          <a:xfrm>
            <a:off x="1654315" y="834189"/>
            <a:ext cx="8596668"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Protocol of the kick-off</a:t>
            </a:r>
            <a:endParaRPr/>
          </a:p>
        </p:txBody>
      </p:sp>
      <p:sp>
        <p:nvSpPr>
          <p:cNvPr id="505" name="Google Shape;505;p35"/>
          <p:cNvSpPr txBox="1"/>
          <p:nvPr>
            <p:ph idx="1" type="body"/>
          </p:nvPr>
        </p:nvSpPr>
        <p:spPr>
          <a:xfrm>
            <a:off x="216613" y="1828800"/>
            <a:ext cx="4191000" cy="4933950"/>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SzPct val="79999"/>
              <a:buChar char="►"/>
            </a:pPr>
            <a:r>
              <a:rPr lang="en-US"/>
              <a:t>Budget overview</a:t>
            </a:r>
            <a:endParaRPr/>
          </a:p>
          <a:p>
            <a:pPr indent="-342900" lvl="0" marL="342900" rtl="0" algn="l">
              <a:spcBef>
                <a:spcPts val="1000"/>
              </a:spcBef>
              <a:spcAft>
                <a:spcPts val="0"/>
              </a:spcAft>
              <a:buSzPct val="79999"/>
              <a:buChar char="►"/>
            </a:pPr>
            <a:r>
              <a:rPr lang="en-US"/>
              <a:t>Unit costs</a:t>
            </a:r>
            <a:endParaRPr/>
          </a:p>
          <a:p>
            <a:pPr indent="-342900" lvl="0" marL="342900" rtl="0" algn="l">
              <a:spcBef>
                <a:spcPts val="1000"/>
              </a:spcBef>
              <a:spcAft>
                <a:spcPts val="0"/>
              </a:spcAft>
              <a:buSzPct val="79999"/>
              <a:buChar char="►"/>
            </a:pPr>
            <a:r>
              <a:rPr lang="en-US"/>
              <a:t>Actual costs</a:t>
            </a:r>
            <a:endParaRPr/>
          </a:p>
          <a:p>
            <a:pPr indent="-342900" lvl="0" marL="342900" rtl="0" algn="l">
              <a:spcBef>
                <a:spcPts val="1000"/>
              </a:spcBef>
              <a:spcAft>
                <a:spcPts val="0"/>
              </a:spcAft>
              <a:buSzPct val="79999"/>
              <a:buChar char="►"/>
            </a:pPr>
            <a:r>
              <a:rPr lang="en-US"/>
              <a:t>Eligible, not eligible costs</a:t>
            </a:r>
            <a:endParaRPr/>
          </a:p>
          <a:p>
            <a:pPr indent="-342900" lvl="0" marL="342900" rtl="0" algn="l">
              <a:spcBef>
                <a:spcPts val="1000"/>
              </a:spcBef>
              <a:spcAft>
                <a:spcPts val="0"/>
              </a:spcAft>
              <a:buSzPct val="79999"/>
              <a:buChar char="►"/>
            </a:pPr>
            <a:r>
              <a:rPr lang="en-US"/>
              <a:t>Staff costs</a:t>
            </a:r>
            <a:endParaRPr/>
          </a:p>
          <a:p>
            <a:pPr indent="-342900" lvl="0" marL="342900" rtl="0" algn="l">
              <a:spcBef>
                <a:spcPts val="1000"/>
              </a:spcBef>
              <a:spcAft>
                <a:spcPts val="0"/>
              </a:spcAft>
              <a:buSzPct val="79999"/>
              <a:buChar char="►"/>
            </a:pPr>
            <a:r>
              <a:rPr lang="en-US"/>
              <a:t>Employment contracts</a:t>
            </a:r>
            <a:endParaRPr/>
          </a:p>
          <a:p>
            <a:pPr indent="-342900" lvl="0" marL="342900" rtl="0" algn="l">
              <a:spcBef>
                <a:spcPts val="1000"/>
              </a:spcBef>
              <a:spcAft>
                <a:spcPts val="0"/>
              </a:spcAft>
              <a:buSzPct val="79999"/>
              <a:buChar char="►"/>
            </a:pPr>
            <a:r>
              <a:rPr lang="en-US"/>
              <a:t>Supporting documents for staff costs</a:t>
            </a:r>
            <a:endParaRPr/>
          </a:p>
          <a:p>
            <a:pPr indent="-342900" lvl="0" marL="342900" rtl="0" algn="l">
              <a:spcBef>
                <a:spcPts val="1000"/>
              </a:spcBef>
              <a:spcAft>
                <a:spcPts val="0"/>
              </a:spcAft>
              <a:buSzPct val="79999"/>
              <a:buChar char="►"/>
            </a:pPr>
            <a:r>
              <a:rPr lang="en-US"/>
              <a:t>Joint Declaration</a:t>
            </a:r>
            <a:endParaRPr/>
          </a:p>
          <a:p>
            <a:pPr indent="-342900" lvl="0" marL="342900" rtl="0" algn="l">
              <a:spcBef>
                <a:spcPts val="1000"/>
              </a:spcBef>
              <a:spcAft>
                <a:spcPts val="0"/>
              </a:spcAft>
              <a:buSzPct val="79999"/>
              <a:buChar char="►"/>
            </a:pPr>
            <a:r>
              <a:rPr lang="en-US"/>
              <a:t>Timesheet</a:t>
            </a:r>
            <a:endParaRPr/>
          </a:p>
          <a:p>
            <a:pPr indent="-342900" lvl="0" marL="342900" rtl="0" algn="l">
              <a:spcBef>
                <a:spcPts val="1000"/>
              </a:spcBef>
              <a:spcAft>
                <a:spcPts val="0"/>
              </a:spcAft>
              <a:buSzPct val="79999"/>
              <a:buChar char="►"/>
            </a:pPr>
            <a:r>
              <a:rPr lang="en-US"/>
              <a:t>Travel Costs and Costs of Stay</a:t>
            </a:r>
            <a:endParaRPr/>
          </a:p>
          <a:p>
            <a:pPr indent="-342900" lvl="0" marL="342900" rtl="0" algn="l">
              <a:spcBef>
                <a:spcPts val="1000"/>
              </a:spcBef>
              <a:spcAft>
                <a:spcPts val="0"/>
              </a:spcAft>
              <a:buSzPct val="79999"/>
              <a:buChar char="►"/>
            </a:pPr>
            <a:r>
              <a:rPr lang="en-US"/>
              <a:t>Equipment</a:t>
            </a:r>
            <a:endParaRPr/>
          </a:p>
          <a:p>
            <a:pPr indent="-342900" lvl="0" marL="342900" rtl="0" algn="l">
              <a:spcBef>
                <a:spcPts val="1000"/>
              </a:spcBef>
              <a:spcAft>
                <a:spcPts val="0"/>
              </a:spcAft>
              <a:buSzPct val="79999"/>
              <a:buChar char="►"/>
            </a:pPr>
            <a:r>
              <a:rPr lang="en-US"/>
              <a:t>Subcontracting</a:t>
            </a:r>
            <a:endParaRPr/>
          </a:p>
          <a:p>
            <a:pPr indent="-342900" lvl="0" marL="342900" rtl="0" algn="l">
              <a:spcBef>
                <a:spcPts val="1000"/>
              </a:spcBef>
              <a:spcAft>
                <a:spcPts val="0"/>
              </a:spcAft>
              <a:buSzPct val="79999"/>
              <a:buChar char="►"/>
            </a:pPr>
            <a:r>
              <a:rPr lang="en-US"/>
              <a:t>Supporting documents</a:t>
            </a:r>
            <a:endParaRPr/>
          </a:p>
          <a:p>
            <a:pPr indent="-258318" lvl="0" marL="342900" rtl="0" algn="l">
              <a:spcBef>
                <a:spcPts val="1000"/>
              </a:spcBef>
              <a:spcAft>
                <a:spcPts val="0"/>
              </a:spcAft>
              <a:buSzPct val="79999"/>
              <a:buNone/>
            </a:pPr>
            <a:r>
              <a:t/>
            </a:r>
            <a:endParaRPr/>
          </a:p>
        </p:txBody>
      </p:sp>
      <p:pic>
        <p:nvPicPr>
          <p:cNvPr descr="C:\Users\Администратор\Documents\KROK\Erasmus+_new projects 2020\Collage CLIIMAN\cofundedErasmus.jpg" id="506" name="Google Shape;506;p35"/>
          <p:cNvPicPr preferRelativeResize="0"/>
          <p:nvPr/>
        </p:nvPicPr>
        <p:blipFill rotWithShape="1">
          <a:blip r:embed="rId3">
            <a:alphaModFix/>
          </a:blip>
          <a:srcRect b="0" l="0" r="27590" t="0"/>
          <a:stretch/>
        </p:blipFill>
        <p:spPr>
          <a:xfrm>
            <a:off x="0" y="0"/>
            <a:ext cx="2935705" cy="834189"/>
          </a:xfrm>
          <a:prstGeom prst="rect">
            <a:avLst/>
          </a:prstGeom>
          <a:noFill/>
          <a:ln>
            <a:noFill/>
          </a:ln>
        </p:spPr>
      </p:pic>
      <p:sp>
        <p:nvSpPr>
          <p:cNvPr id="507" name="Google Shape;507;p35"/>
          <p:cNvSpPr txBox="1"/>
          <p:nvPr/>
        </p:nvSpPr>
        <p:spPr>
          <a:xfrm>
            <a:off x="4235211" y="1924051"/>
            <a:ext cx="4145312" cy="4610100"/>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VAT</a:t>
            </a:r>
            <a:endParaRPr/>
          </a:p>
          <a:p>
            <a:pPr indent="-342900" lvl="0" marL="342900" marR="0" rtl="0" algn="l">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Exchange rate</a:t>
            </a:r>
            <a:endParaRPr/>
          </a:p>
          <a:p>
            <a:pPr indent="-342900" lvl="0" marL="342900" marR="0" rtl="0" algn="l">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Roles Coordinator – Partners</a:t>
            </a:r>
            <a:endParaRPr/>
          </a:p>
          <a:p>
            <a:pPr indent="-342900" lvl="0" marL="342900" marR="0" rtl="0" algn="l">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Project Steering Committee</a:t>
            </a:r>
            <a:endParaRPr/>
          </a:p>
          <a:p>
            <a:pPr indent="-342900" lvl="0" marL="342900" marR="0" rtl="0" algn="l">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Workpackage owner</a:t>
            </a:r>
            <a:endParaRPr/>
          </a:p>
          <a:p>
            <a:pPr indent="-342900" lvl="0" marL="342900" marR="0" rtl="0" algn="l">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Contact Person</a:t>
            </a:r>
            <a:endParaRPr/>
          </a:p>
          <a:p>
            <a:pPr indent="-342900" lvl="0" marL="342900" marR="0" rtl="0" algn="l">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Cooperation and Communication</a:t>
            </a:r>
            <a:endParaRPr/>
          </a:p>
          <a:p>
            <a:pPr indent="-342900" lvl="0" marL="342900" marR="0" rtl="0" algn="l">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Staff Categories</a:t>
            </a:r>
            <a:endParaRPr/>
          </a:p>
          <a:p>
            <a:pPr indent="-342900" lvl="0" marL="342900" marR="0" rtl="0" algn="l">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Visibility Rules</a:t>
            </a:r>
            <a:endParaRPr/>
          </a:p>
          <a:p>
            <a:pPr indent="-342900" lvl="0" marL="342900" marR="0" rtl="0" algn="l">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Penalties</a:t>
            </a:r>
            <a:endParaRPr/>
          </a:p>
          <a:p>
            <a:pPr indent="-342900" lvl="0" marL="342900" marR="0" rtl="0" algn="l">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Tasks for the nearest future</a:t>
            </a:r>
            <a:endParaRPr/>
          </a:p>
          <a:p>
            <a:pPr indent="-251459" lvl="0" marL="342900" marR="0" rtl="0" algn="l">
              <a:spcBef>
                <a:spcPts val="1000"/>
              </a:spcBef>
              <a:spcAft>
                <a:spcPts val="0"/>
              </a:spcAft>
              <a:buClr>
                <a:schemeClr val="accent1"/>
              </a:buClr>
              <a:buSzPts val="1440"/>
              <a:buFont typeface="Noto Sans Symbols"/>
              <a:buNone/>
            </a:pPr>
            <a:r>
              <a:t/>
            </a:r>
            <a:endParaRPr sz="1800">
              <a:solidFill>
                <a:srgbClr val="3F3F3F"/>
              </a:solidFill>
              <a:latin typeface="Trebuchet MS"/>
              <a:ea typeface="Trebuchet MS"/>
              <a:cs typeface="Trebuchet MS"/>
              <a:sym typeface="Trebuchet MS"/>
            </a:endParaRPr>
          </a:p>
        </p:txBody>
      </p:sp>
      <p:pic>
        <p:nvPicPr>
          <p:cNvPr descr="C:\Users\Администратор\Documents\KROK\Erasmus+_new projects 2020\Infp for NEO\logo-4.jpg" id="508" name="Google Shape;508;p35"/>
          <p:cNvPicPr preferRelativeResize="0"/>
          <p:nvPr/>
        </p:nvPicPr>
        <p:blipFill rotWithShape="1">
          <a:blip r:embed="rId4">
            <a:alphaModFix/>
          </a:blip>
          <a:srcRect b="0" l="0" r="0" t="0"/>
          <a:stretch/>
        </p:blipFill>
        <p:spPr>
          <a:xfrm>
            <a:off x="10733314" y="130702"/>
            <a:ext cx="1353055" cy="6719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4"/>
          <p:cNvSpPr txBox="1"/>
          <p:nvPr>
            <p:ph type="title"/>
          </p:nvPr>
        </p:nvSpPr>
        <p:spPr>
          <a:xfrm>
            <a:off x="286139" y="653357"/>
            <a:ext cx="11161986" cy="1184845"/>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accent1"/>
              </a:buClr>
              <a:buSzPts val="3200"/>
              <a:buFont typeface="Trebuchet MS"/>
              <a:buNone/>
            </a:pPr>
            <a:r>
              <a:rPr b="1" lang="en-US" sz="3200"/>
              <a:t>Online Part of Study Visit by Hultgren Nachhaltigkeitsberatung UG</a:t>
            </a:r>
            <a:endParaRPr sz="3200"/>
          </a:p>
        </p:txBody>
      </p:sp>
      <p:sp>
        <p:nvSpPr>
          <p:cNvPr id="171" name="Google Shape;171;p4"/>
          <p:cNvSpPr txBox="1"/>
          <p:nvPr>
            <p:ph idx="1" type="body"/>
          </p:nvPr>
        </p:nvSpPr>
        <p:spPr>
          <a:xfrm>
            <a:off x="139890" y="2083399"/>
            <a:ext cx="6821213" cy="4355369"/>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spcBef>
                <a:spcPts val="0"/>
              </a:spcBef>
              <a:spcAft>
                <a:spcPts val="0"/>
              </a:spcAft>
              <a:buSzPct val="79999"/>
              <a:buChar char="►"/>
            </a:pPr>
            <a:r>
              <a:rPr b="1" lang="en-US"/>
              <a:t>7 April Online Part of Study Visit within EU Erasmus+ project “International Students Adaptation and Integration/ INTERADIS” was organized by Oliver Schmidt, CEO of Hultgren Nachhaltigkeitsberatung UG, Germany. </a:t>
            </a:r>
            <a:endParaRPr/>
          </a:p>
          <a:p>
            <a:pPr indent="-342900" lvl="0" marL="342900" rtl="0" algn="l">
              <a:spcBef>
                <a:spcPts val="1000"/>
              </a:spcBef>
              <a:spcAft>
                <a:spcPts val="0"/>
              </a:spcAft>
              <a:buSzPct val="79999"/>
              <a:buChar char="►"/>
            </a:pPr>
            <a:r>
              <a:rPr lang="en-US"/>
              <a:t>The Corona pandemic poses major challenges for all of humanity, challenges that can obviously only be met as a community. Our global world is not only digitally networked and technically developed, but also vulnerable. Science shows how important a systematically controlled process of internationalization also for Universities is. The internationalization of degree programs at Ukrainian universities as planned in INTERADIS creates important conditions for this. </a:t>
            </a:r>
            <a:endParaRPr/>
          </a:p>
          <a:p>
            <a:pPr indent="-342900" lvl="0" marL="342900" rtl="0" algn="l">
              <a:spcBef>
                <a:spcPts val="1000"/>
              </a:spcBef>
              <a:spcAft>
                <a:spcPts val="0"/>
              </a:spcAft>
              <a:buSzPct val="79999"/>
              <a:buChar char="►"/>
            </a:pPr>
            <a:r>
              <a:rPr b="1" lang="en-US"/>
              <a:t>In the process, these and other questions were discussed at the workshop:</a:t>
            </a:r>
            <a:endParaRPr/>
          </a:p>
          <a:p>
            <a:pPr indent="-342900" lvl="0" marL="342900" rtl="0" algn="l">
              <a:spcBef>
                <a:spcPts val="1000"/>
              </a:spcBef>
              <a:spcAft>
                <a:spcPts val="0"/>
              </a:spcAft>
              <a:buSzPct val="79999"/>
              <a:buChar char="►"/>
            </a:pPr>
            <a:r>
              <a:rPr lang="en-US"/>
              <a:t>How do we convince key internal and external partners and stakeholders to support us in this endeavor? </a:t>
            </a:r>
            <a:endParaRPr/>
          </a:p>
          <a:p>
            <a:pPr indent="-342900" lvl="0" marL="342900" rtl="0" algn="l">
              <a:spcBef>
                <a:spcPts val="1000"/>
              </a:spcBef>
              <a:spcAft>
                <a:spcPts val="0"/>
              </a:spcAft>
              <a:buSzPct val="79999"/>
              <a:buChar char="►"/>
            </a:pPr>
            <a:r>
              <a:rPr lang="en-US"/>
              <a:t>How do we as a university develop a good strategy and what resources do we need for this? </a:t>
            </a:r>
            <a:endParaRPr/>
          </a:p>
          <a:p>
            <a:pPr indent="-342900" lvl="0" marL="342900" rtl="0" algn="l">
              <a:spcBef>
                <a:spcPts val="1000"/>
              </a:spcBef>
              <a:spcAft>
                <a:spcPts val="0"/>
              </a:spcAft>
              <a:buSzPct val="79999"/>
              <a:buChar char="►"/>
            </a:pPr>
            <a:r>
              <a:rPr lang="en-US"/>
              <a:t>How do we reach students abroad? </a:t>
            </a:r>
            <a:endParaRPr/>
          </a:p>
          <a:p>
            <a:pPr indent="-342900" lvl="0" marL="342900" rtl="0" algn="l">
              <a:spcBef>
                <a:spcPts val="1000"/>
              </a:spcBef>
              <a:spcAft>
                <a:spcPts val="0"/>
              </a:spcAft>
              <a:buSzPct val="79999"/>
              <a:buChar char="►"/>
            </a:pPr>
            <a:r>
              <a:rPr lang="en-US"/>
              <a:t>And what marketing methods are available to place our offer to students well and to be able to compete against competing universities at home and abroad?</a:t>
            </a:r>
            <a:endParaRPr/>
          </a:p>
        </p:txBody>
      </p:sp>
      <p:pic>
        <p:nvPicPr>
          <p:cNvPr descr="Немає опису." id="172" name="Google Shape;172;p4"/>
          <p:cNvPicPr preferRelativeResize="0"/>
          <p:nvPr/>
        </p:nvPicPr>
        <p:blipFill rotWithShape="1">
          <a:blip r:embed="rId3">
            <a:alphaModFix/>
          </a:blip>
          <a:srcRect b="0" l="0" r="0" t="19010"/>
          <a:stretch/>
        </p:blipFill>
        <p:spPr>
          <a:xfrm>
            <a:off x="7204054" y="2575297"/>
            <a:ext cx="4814887" cy="2782994"/>
          </a:xfrm>
          <a:prstGeom prst="rect">
            <a:avLst/>
          </a:prstGeom>
          <a:noFill/>
          <a:ln>
            <a:noFill/>
          </a:ln>
        </p:spPr>
      </p:pic>
      <p:pic>
        <p:nvPicPr>
          <p:cNvPr descr="Project HOME | HousErasmus+" id="173" name="Google Shape;173;p4"/>
          <p:cNvPicPr preferRelativeResize="0"/>
          <p:nvPr/>
        </p:nvPicPr>
        <p:blipFill rotWithShape="1">
          <a:blip r:embed="rId4">
            <a:alphaModFix/>
          </a:blip>
          <a:srcRect b="0" l="0" r="0" t="0"/>
          <a:stretch/>
        </p:blipFill>
        <p:spPr>
          <a:xfrm>
            <a:off x="84979" y="84483"/>
            <a:ext cx="2794856" cy="610210"/>
          </a:xfrm>
          <a:prstGeom prst="rect">
            <a:avLst/>
          </a:prstGeom>
          <a:noFill/>
          <a:ln>
            <a:noFill/>
          </a:ln>
        </p:spPr>
      </p:pic>
      <p:pic>
        <p:nvPicPr>
          <p:cNvPr descr="C:\Users\Администратор\Documents\KROK\Erasmus+_new projects 2020\Infp for NEO\logo-4.jpg" id="174" name="Google Shape;174;p4"/>
          <p:cNvPicPr preferRelativeResize="0"/>
          <p:nvPr/>
        </p:nvPicPr>
        <p:blipFill rotWithShape="1">
          <a:blip r:embed="rId5">
            <a:alphaModFix/>
          </a:blip>
          <a:srcRect b="0" l="0" r="0" t="0"/>
          <a:stretch/>
        </p:blipFill>
        <p:spPr>
          <a:xfrm>
            <a:off x="10771598" y="85494"/>
            <a:ext cx="1353055" cy="67195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36"/>
          <p:cNvSpPr txBox="1"/>
          <p:nvPr>
            <p:ph type="title"/>
          </p:nvPr>
        </p:nvSpPr>
        <p:spPr>
          <a:xfrm>
            <a:off x="893380" y="677372"/>
            <a:ext cx="10562896" cy="77040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Bilateral Meeting between INTERADIS partners </a:t>
            </a:r>
            <a:endParaRPr/>
          </a:p>
        </p:txBody>
      </p:sp>
      <p:sp>
        <p:nvSpPr>
          <p:cNvPr id="514" name="Google Shape;514;p36"/>
          <p:cNvSpPr txBox="1"/>
          <p:nvPr>
            <p:ph idx="1" type="body"/>
          </p:nvPr>
        </p:nvSpPr>
        <p:spPr>
          <a:xfrm>
            <a:off x="274320" y="1845734"/>
            <a:ext cx="7063740" cy="402336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On 18 June 2021 team of KROK University visited Yuriy Fedkovych Chernivtsi National University in the frameworks of the Erasmus+Project MEDIATS Mediation: Training and Society Transformaiton. Andriі Lotariev, Head of International Office, and Halyna Bohachenko, Projects and Programs Manager of Internaitonal Office of KROK discussed with Sergiy Lukanyuk, Head of International Office of CHNU the crucial aspects of implementation of INTERADIS project. Sergiy presented the room for co-working zone for International students and shared the plans for further steps in its preparation</a:t>
            </a:r>
            <a:endParaRPr/>
          </a:p>
        </p:txBody>
      </p:sp>
      <p:pic>
        <p:nvPicPr>
          <p:cNvPr descr="На зображенні може бути: 3 людини, люди стоять та текст «Co-funded by the Erasmus+ Programme of the European Union change the se INTER ADIS DAD DAAD N 一 153»" id="515" name="Google Shape;515;p36"/>
          <p:cNvPicPr preferRelativeResize="0"/>
          <p:nvPr/>
        </p:nvPicPr>
        <p:blipFill rotWithShape="1">
          <a:blip r:embed="rId3">
            <a:alphaModFix/>
          </a:blip>
          <a:srcRect b="0" l="0" r="0" t="0"/>
          <a:stretch/>
        </p:blipFill>
        <p:spPr>
          <a:xfrm>
            <a:off x="7726680" y="2368974"/>
            <a:ext cx="4465320" cy="2976880"/>
          </a:xfrm>
          <a:prstGeom prst="rect">
            <a:avLst/>
          </a:prstGeom>
          <a:noFill/>
          <a:ln>
            <a:noFill/>
          </a:ln>
        </p:spPr>
      </p:pic>
      <p:pic>
        <p:nvPicPr>
          <p:cNvPr descr="C:\Users\Администратор\Documents\KROK\Erasmus+_new projects 2020\Infp for NEO\logo-4.jpg" id="516" name="Google Shape;516;p36"/>
          <p:cNvPicPr preferRelativeResize="0"/>
          <p:nvPr/>
        </p:nvPicPr>
        <p:blipFill rotWithShape="1">
          <a:blip r:embed="rId4">
            <a:alphaModFix/>
          </a:blip>
          <a:srcRect b="0" l="0" r="0" t="0"/>
          <a:stretch/>
        </p:blipFill>
        <p:spPr>
          <a:xfrm>
            <a:off x="10733314" y="130702"/>
            <a:ext cx="1353055" cy="671956"/>
          </a:xfrm>
          <a:prstGeom prst="rect">
            <a:avLst/>
          </a:prstGeom>
          <a:noFill/>
          <a:ln>
            <a:noFill/>
          </a:ln>
        </p:spPr>
      </p:pic>
      <p:pic>
        <p:nvPicPr>
          <p:cNvPr descr="C:\Users\Администратор\Documents\KROK\Erasmus+_new projects 2020\Collage CLIIMAN\cofundedErasmus.jpg" id="517" name="Google Shape;517;p36"/>
          <p:cNvPicPr preferRelativeResize="0"/>
          <p:nvPr/>
        </p:nvPicPr>
        <p:blipFill rotWithShape="1">
          <a:blip r:embed="rId5">
            <a:alphaModFix/>
          </a:blip>
          <a:srcRect b="0" l="0" r="27590" t="0"/>
          <a:stretch/>
        </p:blipFill>
        <p:spPr>
          <a:xfrm>
            <a:off x="0" y="0"/>
            <a:ext cx="2935705" cy="83418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7"/>
          <p:cNvSpPr txBox="1"/>
          <p:nvPr>
            <p:ph type="title"/>
          </p:nvPr>
        </p:nvSpPr>
        <p:spPr>
          <a:xfrm>
            <a:off x="430924" y="1123950"/>
            <a:ext cx="11258156" cy="612775"/>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en-US"/>
              <a:t>Bilateral Meeting between INTERADIS partners </a:t>
            </a:r>
            <a:endParaRPr/>
          </a:p>
        </p:txBody>
      </p:sp>
      <p:sp>
        <p:nvSpPr>
          <p:cNvPr id="523" name="Google Shape;523;p37"/>
          <p:cNvSpPr txBox="1"/>
          <p:nvPr>
            <p:ph idx="1" type="body"/>
          </p:nvPr>
        </p:nvSpPr>
        <p:spPr>
          <a:xfrm>
            <a:off x="251460" y="1845734"/>
            <a:ext cx="6880860" cy="402336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1 July 2021 Andrii Lotariev, Head of International Office of KROK University, and Galina Bogachenko, Projects and Programs Manager of KROK IO visited Ivan Franko National University of Lviv. Vitaliy Kukharsky, Vice-Rector for Research and Education and Informatization of IFNUL and Olha Oseredchuk, Head of Marketing and Development Center organized warm visit for the KROK team, presented IFNUL, very beautiful and one of the oldest Universities of Ukraine and Eastern Europe.</a:t>
            </a:r>
            <a:endParaRPr/>
          </a:p>
          <a:p>
            <a:pPr indent="-342900" lvl="0" marL="342900" rtl="0" algn="l">
              <a:spcBef>
                <a:spcPts val="1000"/>
              </a:spcBef>
              <a:spcAft>
                <a:spcPts val="0"/>
              </a:spcAft>
              <a:buSzPts val="1440"/>
              <a:buChar char="►"/>
            </a:pPr>
            <a:r>
              <a:rPr lang="en-US"/>
              <a:t>The project teams had a fruitful meeting discussing tasks, activities, perspectives of INTERADIS project, sharing experience in development and implementation of Erasmus+ projects and planning further initiatives.</a:t>
            </a:r>
            <a:endParaRPr/>
          </a:p>
        </p:txBody>
      </p:sp>
      <p:pic>
        <p:nvPicPr>
          <p:cNvPr descr="На зображенні може бути: 4 людини та текст" id="524" name="Google Shape;524;p37"/>
          <p:cNvPicPr preferRelativeResize="0"/>
          <p:nvPr/>
        </p:nvPicPr>
        <p:blipFill rotWithShape="1">
          <a:blip r:embed="rId3">
            <a:alphaModFix/>
          </a:blip>
          <a:srcRect b="0" l="0" r="0" t="0"/>
          <a:stretch/>
        </p:blipFill>
        <p:spPr>
          <a:xfrm>
            <a:off x="7315200" y="2298064"/>
            <a:ext cx="4373880" cy="3280410"/>
          </a:xfrm>
          <a:prstGeom prst="rect">
            <a:avLst/>
          </a:prstGeom>
          <a:noFill/>
          <a:ln>
            <a:noFill/>
          </a:ln>
        </p:spPr>
      </p:pic>
      <p:pic>
        <p:nvPicPr>
          <p:cNvPr descr="C:\Users\Администратор\Documents\KROK\Erasmus+_new projects 2020\Infp for NEO\logo-4.jpg" id="525" name="Google Shape;525;p37"/>
          <p:cNvPicPr preferRelativeResize="0"/>
          <p:nvPr/>
        </p:nvPicPr>
        <p:blipFill rotWithShape="1">
          <a:blip r:embed="rId4">
            <a:alphaModFix/>
          </a:blip>
          <a:srcRect b="0" l="0" r="0" t="0"/>
          <a:stretch/>
        </p:blipFill>
        <p:spPr>
          <a:xfrm>
            <a:off x="10733314" y="130702"/>
            <a:ext cx="1353055" cy="671956"/>
          </a:xfrm>
          <a:prstGeom prst="rect">
            <a:avLst/>
          </a:prstGeom>
          <a:noFill/>
          <a:ln>
            <a:noFill/>
          </a:ln>
        </p:spPr>
      </p:pic>
      <p:pic>
        <p:nvPicPr>
          <p:cNvPr descr="C:\Users\Администратор\Documents\KROK\Erasmus+_new projects 2020\Collage CLIIMAN\cofundedErasmus.jpg" id="526" name="Google Shape;526;p37"/>
          <p:cNvPicPr preferRelativeResize="0"/>
          <p:nvPr/>
        </p:nvPicPr>
        <p:blipFill rotWithShape="1">
          <a:blip r:embed="rId5">
            <a:alphaModFix/>
          </a:blip>
          <a:srcRect b="0" l="0" r="27590" t="0"/>
          <a:stretch/>
        </p:blipFill>
        <p:spPr>
          <a:xfrm>
            <a:off x="0" y="0"/>
            <a:ext cx="2935705" cy="83418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eff467781a_1_14"/>
          <p:cNvSpPr txBox="1"/>
          <p:nvPr>
            <p:ph type="title"/>
          </p:nvPr>
        </p:nvSpPr>
        <p:spPr>
          <a:xfrm>
            <a:off x="430924" y="1123950"/>
            <a:ext cx="11258100" cy="6129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en-US"/>
              <a:t>Bilateral Meeting between INTERADIS partners </a:t>
            </a:r>
            <a:endParaRPr/>
          </a:p>
        </p:txBody>
      </p:sp>
      <p:sp>
        <p:nvSpPr>
          <p:cNvPr id="532" name="Google Shape;532;geff467781a_1_14"/>
          <p:cNvSpPr txBox="1"/>
          <p:nvPr>
            <p:ph idx="1" type="body"/>
          </p:nvPr>
        </p:nvSpPr>
        <p:spPr>
          <a:xfrm>
            <a:off x="542402" y="2396450"/>
            <a:ext cx="5431500" cy="4023300"/>
          </a:xfrm>
          <a:prstGeom prst="rect">
            <a:avLst/>
          </a:prstGeom>
          <a:noFill/>
          <a:ln>
            <a:noFill/>
          </a:ln>
        </p:spPr>
        <p:txBody>
          <a:bodyPr anchorCtr="0" anchor="t" bIns="45700" lIns="91425" spcFirstLastPara="1" rIns="91425" wrap="square" tIns="45700">
            <a:normAutofit/>
          </a:bodyPr>
          <a:lstStyle/>
          <a:p>
            <a:pPr indent="-438150" lvl="0" marL="342900" rtl="0" algn="l">
              <a:spcBef>
                <a:spcPts val="1000"/>
              </a:spcBef>
              <a:spcAft>
                <a:spcPts val="0"/>
              </a:spcAft>
              <a:buSzPts val="2940"/>
              <a:buChar char="►"/>
            </a:pPr>
            <a:r>
              <a:rPr lang="en-US" sz="2650">
                <a:solidFill>
                  <a:srgbClr val="050505"/>
                </a:solidFill>
                <a:highlight>
                  <a:srgbClr val="FFFFFF"/>
                </a:highlight>
                <a:latin typeface="Arial"/>
                <a:ea typeface="Arial"/>
                <a:cs typeface="Arial"/>
                <a:sym typeface="Arial"/>
              </a:rPr>
              <a:t>Informal meeting of </a:t>
            </a:r>
            <a:r>
              <a:rPr lang="en-US" sz="2650">
                <a:solidFill>
                  <a:schemeClr val="hlink"/>
                </a:solidFill>
                <a:highlight>
                  <a:srgbClr val="FFFFFF"/>
                </a:highlight>
                <a:uFill>
                  <a:noFill/>
                </a:uFill>
                <a:latin typeface="Arial"/>
                <a:ea typeface="Arial"/>
                <a:cs typeface="Arial"/>
                <a:sym typeface="Arial"/>
                <a:hlinkClick r:id="rId3"/>
              </a:rPr>
              <a:t>#INTERADIS</a:t>
            </a:r>
            <a:r>
              <a:rPr lang="en-US" sz="2650">
                <a:solidFill>
                  <a:srgbClr val="050505"/>
                </a:solidFill>
                <a:highlight>
                  <a:srgbClr val="FFFFFF"/>
                </a:highlight>
                <a:latin typeface="Arial"/>
                <a:ea typeface="Arial"/>
                <a:cs typeface="Arial"/>
                <a:sym typeface="Arial"/>
              </a:rPr>
              <a:t> partners in Odessa, 16 September 2021</a:t>
            </a:r>
            <a:endParaRPr sz="3300"/>
          </a:p>
        </p:txBody>
      </p:sp>
      <p:pic>
        <p:nvPicPr>
          <p:cNvPr descr="C:\Users\Администратор\Documents\KROK\Erasmus+_new projects 2020\Infp for NEO\logo-4.jpg" id="533" name="Google Shape;533;geff467781a_1_14"/>
          <p:cNvPicPr preferRelativeResize="0"/>
          <p:nvPr/>
        </p:nvPicPr>
        <p:blipFill rotWithShape="1">
          <a:blip r:embed="rId4">
            <a:alphaModFix/>
          </a:blip>
          <a:srcRect b="0" l="0" r="0" t="0"/>
          <a:stretch/>
        </p:blipFill>
        <p:spPr>
          <a:xfrm>
            <a:off x="10733314" y="130702"/>
            <a:ext cx="1353055" cy="671956"/>
          </a:xfrm>
          <a:prstGeom prst="rect">
            <a:avLst/>
          </a:prstGeom>
          <a:noFill/>
          <a:ln>
            <a:noFill/>
          </a:ln>
        </p:spPr>
      </p:pic>
      <p:pic>
        <p:nvPicPr>
          <p:cNvPr descr="C:\Users\Администратор\Documents\KROK\Erasmus+_new projects 2020\Collage CLIIMAN\cofundedErasmus.jpg" id="534" name="Google Shape;534;geff467781a_1_14"/>
          <p:cNvPicPr preferRelativeResize="0"/>
          <p:nvPr/>
        </p:nvPicPr>
        <p:blipFill rotWithShape="1">
          <a:blip r:embed="rId5">
            <a:alphaModFix/>
          </a:blip>
          <a:srcRect b="0" l="0" r="27588" t="0"/>
          <a:stretch/>
        </p:blipFill>
        <p:spPr>
          <a:xfrm>
            <a:off x="0" y="0"/>
            <a:ext cx="2935705" cy="834189"/>
          </a:xfrm>
          <a:prstGeom prst="rect">
            <a:avLst/>
          </a:prstGeom>
          <a:noFill/>
          <a:ln>
            <a:noFill/>
          </a:ln>
        </p:spPr>
      </p:pic>
      <p:pic>
        <p:nvPicPr>
          <p:cNvPr id="535" name="Google Shape;535;geff467781a_1_14"/>
          <p:cNvPicPr preferRelativeResize="0"/>
          <p:nvPr/>
        </p:nvPicPr>
        <p:blipFill>
          <a:blip r:embed="rId6">
            <a:alphaModFix/>
          </a:blip>
          <a:stretch>
            <a:fillRect/>
          </a:stretch>
        </p:blipFill>
        <p:spPr>
          <a:xfrm>
            <a:off x="7284660" y="1889250"/>
            <a:ext cx="3611668" cy="481635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eff467781a_1_34"/>
          <p:cNvSpPr txBox="1"/>
          <p:nvPr>
            <p:ph type="title"/>
          </p:nvPr>
        </p:nvSpPr>
        <p:spPr>
          <a:xfrm>
            <a:off x="1035600" y="923025"/>
            <a:ext cx="8596800" cy="562500"/>
          </a:xfrm>
          <a:prstGeom prst="rect">
            <a:avLst/>
          </a:prstGeom>
        </p:spPr>
        <p:txBody>
          <a:bodyPr anchorCtr="0" anchor="t" bIns="45700" lIns="91425" spcFirstLastPara="1" rIns="91425" wrap="square" tIns="45700">
            <a:normAutofit/>
          </a:bodyPr>
          <a:lstStyle/>
          <a:p>
            <a:pPr indent="0" lvl="0" marL="0" rtl="0" algn="ctr">
              <a:lnSpc>
                <a:spcPct val="90000"/>
              </a:lnSpc>
              <a:spcBef>
                <a:spcPts val="0"/>
              </a:spcBef>
              <a:spcAft>
                <a:spcPts val="0"/>
              </a:spcAft>
              <a:buNone/>
            </a:pPr>
            <a:r>
              <a:rPr b="1" lang="en-US" sz="3200">
                <a:solidFill>
                  <a:schemeClr val="dk1"/>
                </a:solidFill>
                <a:latin typeface="Book Antiqua"/>
                <a:ea typeface="Book Antiqua"/>
                <a:cs typeface="Book Antiqua"/>
                <a:sym typeface="Book Antiqua"/>
              </a:rPr>
              <a:t>Project Implementation in general</a:t>
            </a:r>
            <a:endParaRPr/>
          </a:p>
        </p:txBody>
      </p:sp>
      <p:sp>
        <p:nvSpPr>
          <p:cNvPr id="541" name="Google Shape;541;geff467781a_1_34"/>
          <p:cNvSpPr txBox="1"/>
          <p:nvPr>
            <p:ph idx="1" type="body"/>
          </p:nvPr>
        </p:nvSpPr>
        <p:spPr>
          <a:xfrm>
            <a:off x="348775" y="1574350"/>
            <a:ext cx="9588300" cy="5236500"/>
          </a:xfrm>
          <a:prstGeom prst="rect">
            <a:avLst/>
          </a:prstGeom>
        </p:spPr>
        <p:txBody>
          <a:bodyPr anchorCtr="0" anchor="t" bIns="45700" lIns="91425" spcFirstLastPara="1" rIns="91425" wrap="square" tIns="45700">
            <a:normAutofit fontScale="32500" lnSpcReduction="10000"/>
          </a:bodyPr>
          <a:lstStyle/>
          <a:p>
            <a:pPr indent="0" lvl="0" marL="0" rtl="0" algn="l">
              <a:lnSpc>
                <a:spcPct val="90000"/>
              </a:lnSpc>
              <a:spcBef>
                <a:spcPts val="0"/>
              </a:spcBef>
              <a:spcAft>
                <a:spcPts val="0"/>
              </a:spcAft>
              <a:buNone/>
            </a:pPr>
            <a:r>
              <a:rPr b="1" lang="en-US" sz="4300">
                <a:solidFill>
                  <a:srgbClr val="000000"/>
                </a:solidFill>
                <a:latin typeface="Times New Roman"/>
                <a:ea typeface="Times New Roman"/>
                <a:cs typeface="Times New Roman"/>
                <a:sym typeface="Times New Roman"/>
              </a:rPr>
              <a:t>Консорціум дотримується термінів Робочого плану /деталізованого графіку робіт за проектом відповідно до розподілу відповідальностей за Робочими пакетами. Партнерство дотримується розподілу відповідальностей за Робочими пакетами. Є невеликі затримки у реалізації робочих візитів через пандемію коронавірусу та затримка деяких активностей у зв`язку з набуттям європейського досвіду.</a:t>
            </a:r>
            <a:endParaRPr b="1" sz="4300">
              <a:solidFill>
                <a:srgbClr val="000000"/>
              </a:solidFill>
              <a:latin typeface="Times New Roman"/>
              <a:ea typeface="Times New Roman"/>
              <a:cs typeface="Times New Roman"/>
              <a:sym typeface="Times New Roman"/>
            </a:endParaRPr>
          </a:p>
          <a:p>
            <a:pPr indent="0" lvl="0" marL="0" rtl="0" algn="l">
              <a:lnSpc>
                <a:spcPct val="90000"/>
              </a:lnSpc>
              <a:spcBef>
                <a:spcPts val="1000"/>
              </a:spcBef>
              <a:spcAft>
                <a:spcPts val="0"/>
              </a:spcAft>
              <a:buNone/>
            </a:pPr>
            <a:r>
              <a:rPr lang="en-US" sz="4300">
                <a:solidFill>
                  <a:srgbClr val="000000"/>
                </a:solidFill>
                <a:latin typeface="Times New Roman"/>
                <a:ea typeface="Times New Roman"/>
                <a:cs typeface="Times New Roman"/>
                <a:sym typeface="Times New Roman"/>
              </a:rPr>
              <a:t>The consortium adheres to the terms of the Work Plan / detailed work schedule for the project in accordance with the division of responsibilities for the Work Packages. The partnership adheres to the division of responsibilities under the Work Packages. There are slight delays in working visits due to the coronavirus pandemic.</a:t>
            </a:r>
            <a:endParaRPr sz="4300">
              <a:solidFill>
                <a:srgbClr val="000000"/>
              </a:solidFill>
              <a:latin typeface="Times New Roman"/>
              <a:ea typeface="Times New Roman"/>
              <a:cs typeface="Times New Roman"/>
              <a:sym typeface="Times New Roman"/>
            </a:endParaRPr>
          </a:p>
          <a:p>
            <a:pPr indent="0" lvl="0" marL="0" rtl="0" algn="l">
              <a:lnSpc>
                <a:spcPct val="90000"/>
              </a:lnSpc>
              <a:spcBef>
                <a:spcPts val="1000"/>
              </a:spcBef>
              <a:spcAft>
                <a:spcPts val="0"/>
              </a:spcAft>
              <a:buNone/>
            </a:pPr>
            <a:r>
              <a:t/>
            </a:r>
            <a:endParaRPr sz="4300">
              <a:solidFill>
                <a:srgbClr val="000000"/>
              </a:solidFill>
              <a:latin typeface="Times New Roman"/>
              <a:ea typeface="Times New Roman"/>
              <a:cs typeface="Times New Roman"/>
              <a:sym typeface="Times New Roman"/>
            </a:endParaRPr>
          </a:p>
          <a:p>
            <a:pPr indent="0" lvl="0" marL="0" rtl="0" algn="l">
              <a:lnSpc>
                <a:spcPct val="90000"/>
              </a:lnSpc>
              <a:spcBef>
                <a:spcPts val="0"/>
              </a:spcBef>
              <a:spcAft>
                <a:spcPts val="0"/>
              </a:spcAft>
              <a:buNone/>
            </a:pPr>
            <a:r>
              <a:rPr b="1" lang="en-US" sz="4300">
                <a:solidFill>
                  <a:srgbClr val="000000"/>
                </a:solidFill>
                <a:latin typeface="Times New Roman"/>
                <a:ea typeface="Times New Roman"/>
                <a:cs typeface="Times New Roman"/>
                <a:sym typeface="Times New Roman"/>
              </a:rPr>
              <a:t>Проект дотримується вимог донора щодо візуалізації проекту. Є стратегія та заплановані заходи щодо візуалізації проекту.</a:t>
            </a:r>
            <a:endParaRPr b="1" sz="4300">
              <a:solidFill>
                <a:srgbClr val="000000"/>
              </a:solidFill>
              <a:latin typeface="Times New Roman"/>
              <a:ea typeface="Times New Roman"/>
              <a:cs typeface="Times New Roman"/>
              <a:sym typeface="Times New Roman"/>
            </a:endParaRPr>
          </a:p>
          <a:p>
            <a:pPr indent="0" lvl="0" marL="0" rtl="0" algn="l">
              <a:lnSpc>
                <a:spcPct val="90000"/>
              </a:lnSpc>
              <a:spcBef>
                <a:spcPts val="1000"/>
              </a:spcBef>
              <a:spcAft>
                <a:spcPts val="0"/>
              </a:spcAft>
              <a:buNone/>
            </a:pPr>
            <a:r>
              <a:rPr b="1" lang="en-US" sz="4300">
                <a:solidFill>
                  <a:srgbClr val="000000"/>
                </a:solidFill>
                <a:latin typeface="Times New Roman"/>
                <a:ea typeface="Times New Roman"/>
                <a:cs typeface="Times New Roman"/>
                <a:sym typeface="Times New Roman"/>
              </a:rPr>
              <a:t>Лого програми Еразмус+ та проекту розміщено на вебсайтах університетів. користувачі вебсайту інформуються про хід реалізації та досягнуті результати проекту.</a:t>
            </a:r>
            <a:endParaRPr b="1" sz="4300">
              <a:solidFill>
                <a:srgbClr val="000000"/>
              </a:solidFill>
              <a:latin typeface="Times New Roman"/>
              <a:ea typeface="Times New Roman"/>
              <a:cs typeface="Times New Roman"/>
              <a:sym typeface="Times New Roman"/>
            </a:endParaRPr>
          </a:p>
          <a:p>
            <a:pPr indent="0" lvl="0" marL="0" rtl="0" algn="l">
              <a:lnSpc>
                <a:spcPct val="90000"/>
              </a:lnSpc>
              <a:spcBef>
                <a:spcPts val="1000"/>
              </a:spcBef>
              <a:spcAft>
                <a:spcPts val="0"/>
              </a:spcAft>
              <a:buNone/>
            </a:pPr>
            <a:r>
              <a:rPr b="1" lang="en-US" sz="4300">
                <a:solidFill>
                  <a:srgbClr val="000000"/>
                </a:solidFill>
                <a:latin typeface="Times New Roman"/>
                <a:ea typeface="Times New Roman"/>
                <a:cs typeface="Times New Roman"/>
                <a:sym typeface="Times New Roman"/>
              </a:rPr>
              <a:t>Створено вебсайт проекту. KROK відповідальний за його адміністрування. Оновлюється новинами проєкту, результатами. Сайт доступний англіййською мовою. Орієнтований зміст сайту на поширення інформації щодо досягнутих результатів проектом. Вебсайт проекту буде підтриммуватись після завершення проекту.</a:t>
            </a:r>
            <a:endParaRPr b="1" sz="4300">
              <a:solidFill>
                <a:srgbClr val="000000"/>
              </a:solidFill>
              <a:latin typeface="Times New Roman"/>
              <a:ea typeface="Times New Roman"/>
              <a:cs typeface="Times New Roman"/>
              <a:sym typeface="Times New Roman"/>
            </a:endParaRPr>
          </a:p>
          <a:p>
            <a:pPr indent="0" lvl="0" marL="0" rtl="0" algn="l">
              <a:lnSpc>
                <a:spcPct val="90000"/>
              </a:lnSpc>
              <a:spcBef>
                <a:spcPts val="1000"/>
              </a:spcBef>
              <a:spcAft>
                <a:spcPts val="0"/>
              </a:spcAft>
              <a:buNone/>
            </a:pPr>
            <a:r>
              <a:rPr lang="en-US" sz="4300">
                <a:solidFill>
                  <a:srgbClr val="000000"/>
                </a:solidFill>
                <a:latin typeface="Times New Roman"/>
                <a:ea typeface="Times New Roman"/>
                <a:cs typeface="Times New Roman"/>
                <a:sym typeface="Times New Roman"/>
              </a:rPr>
              <a:t>The project complies with the donor's requirements for project visualization. There is a strategy and planned measures to visualize the project.The logo of the Erasmus + program and the project is posted on university websites. website users are informed about the implementation and achieved results of the project.Project website created. KROK is responsible for its administration. Updated with project news, results. The site is available in English. The content of the site is focused on the dissemination of information on the results achieved by the project. The project website will be maintained after the project is completed.</a:t>
            </a:r>
            <a:endParaRPr sz="4300">
              <a:solidFill>
                <a:srgbClr val="000000"/>
              </a:solidFill>
              <a:latin typeface="Times New Roman"/>
              <a:ea typeface="Times New Roman"/>
              <a:cs typeface="Times New Roman"/>
              <a:sym typeface="Times New Roman"/>
            </a:endParaRPr>
          </a:p>
          <a:p>
            <a:pPr indent="0" lvl="0" marL="0" rtl="0" algn="l">
              <a:lnSpc>
                <a:spcPct val="90000"/>
              </a:lnSpc>
              <a:spcBef>
                <a:spcPts val="1000"/>
              </a:spcBef>
              <a:spcAft>
                <a:spcPts val="0"/>
              </a:spcAft>
              <a:buNone/>
            </a:pPr>
            <a:r>
              <a:rPr b="1" lang="en-US" sz="4300">
                <a:solidFill>
                  <a:schemeClr val="dk1"/>
                </a:solidFill>
                <a:latin typeface="Times New Roman"/>
                <a:ea typeface="Times New Roman"/>
                <a:cs typeface="Times New Roman"/>
                <a:sym typeface="Times New Roman"/>
              </a:rPr>
              <a:t>Університети отримали 50% коштів, без коштів на обладнання, яке буде оплачено напряму.</a:t>
            </a:r>
            <a:endParaRPr b="1" sz="4300">
              <a:solidFill>
                <a:schemeClr val="dk1"/>
              </a:solidFill>
              <a:latin typeface="Times New Roman"/>
              <a:ea typeface="Times New Roman"/>
              <a:cs typeface="Times New Roman"/>
              <a:sym typeface="Times New Roman"/>
            </a:endParaRPr>
          </a:p>
          <a:p>
            <a:pPr indent="0" lvl="0" marL="0" rtl="0" algn="l">
              <a:lnSpc>
                <a:spcPct val="90000"/>
              </a:lnSpc>
              <a:spcBef>
                <a:spcPts val="1000"/>
              </a:spcBef>
              <a:spcAft>
                <a:spcPts val="0"/>
              </a:spcAft>
              <a:buNone/>
            </a:pPr>
            <a:r>
              <a:rPr lang="en-US" sz="4300">
                <a:solidFill>
                  <a:schemeClr val="dk1"/>
                </a:solidFill>
                <a:latin typeface="Book Antiqua"/>
                <a:ea typeface="Book Antiqua"/>
                <a:cs typeface="Book Antiqua"/>
                <a:sym typeface="Book Antiqua"/>
              </a:rPr>
              <a:t>The universities received 50% of the budget excluding costs for equipment, that will be paid directly to the company supplier.</a:t>
            </a:r>
            <a:endParaRPr/>
          </a:p>
        </p:txBody>
      </p:sp>
      <p:pic>
        <p:nvPicPr>
          <p:cNvPr descr="C:\Users\Администратор\Documents\KROK\Erasmus+_new projects 2020\Collage CLIIMAN\cofundedErasmus.jpg" id="542" name="Google Shape;542;geff467781a_1_34"/>
          <p:cNvPicPr preferRelativeResize="0"/>
          <p:nvPr/>
        </p:nvPicPr>
        <p:blipFill rotWithShape="1">
          <a:blip r:embed="rId3">
            <a:alphaModFix/>
          </a:blip>
          <a:srcRect b="0" l="0" r="27588" t="0"/>
          <a:stretch/>
        </p:blipFill>
        <p:spPr>
          <a:xfrm>
            <a:off x="0" y="0"/>
            <a:ext cx="2935705" cy="834189"/>
          </a:xfrm>
          <a:prstGeom prst="rect">
            <a:avLst/>
          </a:prstGeom>
          <a:noFill/>
          <a:ln>
            <a:noFill/>
          </a:ln>
        </p:spPr>
      </p:pic>
      <p:pic>
        <p:nvPicPr>
          <p:cNvPr descr="C:\Users\Администратор\Documents\KROK\Erasmus+_new projects 2020\Infp for NEO\logo-4.jpg" id="543" name="Google Shape;543;geff467781a_1_34"/>
          <p:cNvPicPr preferRelativeResize="0"/>
          <p:nvPr/>
        </p:nvPicPr>
        <p:blipFill rotWithShape="1">
          <a:blip r:embed="rId4">
            <a:alphaModFix/>
          </a:blip>
          <a:srcRect b="0" l="0" r="0" t="0"/>
          <a:stretch/>
        </p:blipFill>
        <p:spPr>
          <a:xfrm>
            <a:off x="10733314" y="130702"/>
            <a:ext cx="1353055" cy="67195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38"/>
          <p:cNvSpPr txBox="1"/>
          <p:nvPr>
            <p:ph type="title"/>
          </p:nvPr>
        </p:nvSpPr>
        <p:spPr>
          <a:xfrm>
            <a:off x="1818687" y="2092176"/>
            <a:ext cx="8596668" cy="13208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accent1"/>
              </a:buClr>
              <a:buSzPts val="3600"/>
              <a:buFont typeface="Trebuchet MS"/>
              <a:buNone/>
            </a:pPr>
            <a:r>
              <a:rPr b="1" lang="en-US"/>
              <a:t>Thank you for your attention!</a:t>
            </a:r>
            <a:endParaRPr/>
          </a:p>
        </p:txBody>
      </p:sp>
      <p:sp>
        <p:nvSpPr>
          <p:cNvPr id="549" name="Google Shape;549;p38"/>
          <p:cNvSpPr txBox="1"/>
          <p:nvPr>
            <p:ph idx="1" type="body"/>
          </p:nvPr>
        </p:nvSpPr>
        <p:spPr>
          <a:xfrm>
            <a:off x="677334" y="5823284"/>
            <a:ext cx="8596668" cy="218078"/>
          </a:xfrm>
          <a:prstGeom prst="rect">
            <a:avLst/>
          </a:prstGeom>
          <a:noFill/>
          <a:ln>
            <a:noFill/>
          </a:ln>
        </p:spPr>
        <p:txBody>
          <a:bodyPr anchorCtr="0" anchor="t" bIns="45700" lIns="91425" spcFirstLastPara="1" rIns="91425" wrap="square" tIns="45700">
            <a:normAutofit fontScale="32500" lnSpcReduction="20000"/>
          </a:bodyPr>
          <a:lstStyle/>
          <a:p>
            <a:pPr indent="-290068" lvl="0" marL="342900" rtl="0" algn="l">
              <a:spcBef>
                <a:spcPts val="0"/>
              </a:spcBef>
              <a:spcAft>
                <a:spcPts val="0"/>
              </a:spcAft>
              <a:buSzPct val="80000"/>
              <a:buNone/>
            </a:pPr>
            <a:r>
              <a:t/>
            </a:r>
            <a:endParaRPr b="1" sz="3200"/>
          </a:p>
          <a:p>
            <a:pPr indent="-290068" lvl="0" marL="342900" rtl="0" algn="l">
              <a:spcBef>
                <a:spcPts val="1000"/>
              </a:spcBef>
              <a:spcAft>
                <a:spcPts val="0"/>
              </a:spcAft>
              <a:buSzPct val="80000"/>
              <a:buNone/>
            </a:pPr>
            <a:r>
              <a:t/>
            </a:r>
            <a:endParaRPr b="1" sz="3200"/>
          </a:p>
          <a:p>
            <a:pPr indent="-290068" lvl="0" marL="342900" rtl="0" algn="l">
              <a:spcBef>
                <a:spcPts val="1000"/>
              </a:spcBef>
              <a:spcAft>
                <a:spcPts val="0"/>
              </a:spcAft>
              <a:buSzPct val="80000"/>
              <a:buNone/>
            </a:pPr>
            <a:r>
              <a:t/>
            </a:r>
            <a:endParaRPr b="1" sz="3200"/>
          </a:p>
        </p:txBody>
      </p:sp>
      <p:pic>
        <p:nvPicPr>
          <p:cNvPr descr="C:\Users\Администратор\Documents\KROK\Erasmus+_new projects 2020\Collage CLIIMAN\cofundedErasmus.jpg" id="550" name="Google Shape;550;p38"/>
          <p:cNvPicPr preferRelativeResize="0"/>
          <p:nvPr/>
        </p:nvPicPr>
        <p:blipFill rotWithShape="1">
          <a:blip r:embed="rId3">
            <a:alphaModFix/>
          </a:blip>
          <a:srcRect b="0" l="0" r="27590" t="0"/>
          <a:stretch/>
        </p:blipFill>
        <p:spPr>
          <a:xfrm>
            <a:off x="0" y="0"/>
            <a:ext cx="2839453" cy="786063"/>
          </a:xfrm>
          <a:prstGeom prst="rect">
            <a:avLst/>
          </a:prstGeom>
          <a:noFill/>
          <a:ln>
            <a:noFill/>
          </a:ln>
        </p:spPr>
      </p:pic>
      <p:pic>
        <p:nvPicPr>
          <p:cNvPr descr="D:\Yuli\krok_gerb.jpg" id="551" name="Google Shape;551;p38"/>
          <p:cNvPicPr preferRelativeResize="0"/>
          <p:nvPr/>
        </p:nvPicPr>
        <p:blipFill rotWithShape="1">
          <a:blip r:embed="rId4">
            <a:alphaModFix/>
          </a:blip>
          <a:srcRect b="0" l="0" r="0" t="0"/>
          <a:stretch/>
        </p:blipFill>
        <p:spPr>
          <a:xfrm>
            <a:off x="4519364" y="3915634"/>
            <a:ext cx="1597657" cy="1907650"/>
          </a:xfrm>
          <a:prstGeom prst="rect">
            <a:avLst/>
          </a:prstGeom>
          <a:noFill/>
          <a:ln>
            <a:noFill/>
          </a:ln>
        </p:spPr>
      </p:pic>
      <p:pic>
        <p:nvPicPr>
          <p:cNvPr descr="C:\Users\Администратор\Documents\KROK\Erasmus+_new projects 2020\Infp for NEO\logo-4.jpg" id="552" name="Google Shape;552;p38"/>
          <p:cNvPicPr preferRelativeResize="0"/>
          <p:nvPr/>
        </p:nvPicPr>
        <p:blipFill rotWithShape="1">
          <a:blip r:embed="rId5">
            <a:alphaModFix/>
          </a:blip>
          <a:srcRect b="0" l="0" r="0" t="0"/>
          <a:stretch/>
        </p:blipFill>
        <p:spPr>
          <a:xfrm>
            <a:off x="10733314" y="130702"/>
            <a:ext cx="1353055" cy="6719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5"/>
          <p:cNvSpPr txBox="1"/>
          <p:nvPr>
            <p:ph type="title"/>
          </p:nvPr>
        </p:nvSpPr>
        <p:spPr>
          <a:xfrm>
            <a:off x="84979" y="951468"/>
            <a:ext cx="10362304" cy="1450757"/>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b="1" lang="en-US" sz="3200"/>
              <a:t>Online Part of SV</a:t>
            </a:r>
            <a:r>
              <a:rPr lang="en-US" sz="3200"/>
              <a:t> </a:t>
            </a:r>
            <a:r>
              <a:rPr b="1" lang="en-US" sz="3200"/>
              <a:t>"International students admission and integration practices of </a:t>
            </a:r>
            <a:r>
              <a:rPr lang="en-US" sz="3200"/>
              <a:t> </a:t>
            </a:r>
            <a:r>
              <a:rPr b="1" lang="en-US" sz="3200"/>
              <a:t>Mykolas Romeris University"</a:t>
            </a:r>
            <a:endParaRPr sz="3200"/>
          </a:p>
        </p:txBody>
      </p:sp>
      <p:sp>
        <p:nvSpPr>
          <p:cNvPr id="180" name="Google Shape;180;p5"/>
          <p:cNvSpPr txBox="1"/>
          <p:nvPr>
            <p:ph idx="1" type="body"/>
          </p:nvPr>
        </p:nvSpPr>
        <p:spPr>
          <a:xfrm>
            <a:off x="84979" y="1845733"/>
            <a:ext cx="6883380" cy="4460473"/>
          </a:xfrm>
          <a:prstGeom prst="rect">
            <a:avLst/>
          </a:prstGeom>
          <a:noFill/>
          <a:ln>
            <a:noFill/>
          </a:ln>
        </p:spPr>
        <p:txBody>
          <a:bodyPr anchorCtr="0" anchor="t" bIns="45700" lIns="91425" spcFirstLastPara="1" rIns="91425" wrap="square" tIns="45700">
            <a:normAutofit fontScale="70000" lnSpcReduction="20000"/>
          </a:bodyPr>
          <a:lstStyle/>
          <a:p>
            <a:pPr indent="-278892" lvl="0" marL="342900" rtl="0" algn="l">
              <a:spcBef>
                <a:spcPts val="0"/>
              </a:spcBef>
              <a:spcAft>
                <a:spcPts val="0"/>
              </a:spcAft>
              <a:buSzPct val="79999"/>
              <a:buNone/>
            </a:pPr>
            <a:r>
              <a:t/>
            </a:r>
            <a:endParaRPr b="1"/>
          </a:p>
          <a:p>
            <a:pPr indent="-342900" lvl="0" marL="342900" rtl="0" algn="l">
              <a:spcBef>
                <a:spcPts val="1000"/>
              </a:spcBef>
              <a:spcAft>
                <a:spcPts val="0"/>
              </a:spcAft>
              <a:buSzPct val="79999"/>
              <a:buChar char="►"/>
            </a:pPr>
            <a:r>
              <a:rPr b="1" lang="en-US"/>
              <a:t>14 April 2021 the Online Part of Study Visit "International students admission and integration practices of Mykolas Romeris University"</a:t>
            </a:r>
            <a:r>
              <a:rPr lang="en-US"/>
              <a:t> was held in the frameworks of the project INTERADIS "International Students Adaptation and Integration" gathering 57 participants from EU and Ukrainian HEIs.</a:t>
            </a:r>
            <a:endParaRPr/>
          </a:p>
          <a:p>
            <a:pPr indent="-342900" lvl="0" marL="342900" rtl="0" algn="l">
              <a:spcBef>
                <a:spcPts val="1000"/>
              </a:spcBef>
              <a:spcAft>
                <a:spcPts val="0"/>
              </a:spcAft>
              <a:buSzPct val="79999"/>
              <a:buChar char="►"/>
            </a:pPr>
            <a:r>
              <a:rPr b="1" lang="en-US"/>
              <a:t>The host of the Online Visit, Mykolas Romeris University (Lithuania), presented to the participants short information on the following topics: </a:t>
            </a:r>
            <a:endParaRPr/>
          </a:p>
          <a:p>
            <a:pPr indent="-342900" lvl="0" marL="342900" rtl="0" algn="l">
              <a:spcBef>
                <a:spcPts val="1000"/>
              </a:spcBef>
              <a:spcAft>
                <a:spcPts val="0"/>
              </a:spcAft>
              <a:buSzPct val="79999"/>
              <a:buChar char="►"/>
            </a:pPr>
            <a:r>
              <a:rPr lang="en-US"/>
              <a:t>Admission and Marketing office, International office, Career office</a:t>
            </a:r>
            <a:endParaRPr/>
          </a:p>
          <a:p>
            <a:pPr indent="-342900" lvl="0" marL="342900" rtl="0" algn="l">
              <a:spcBef>
                <a:spcPts val="1000"/>
              </a:spcBef>
              <a:spcAft>
                <a:spcPts val="0"/>
              </a:spcAft>
              <a:buSzPct val="79999"/>
              <a:buChar char="►"/>
            </a:pPr>
            <a:r>
              <a:rPr lang="en-US"/>
              <a:t>Recruitment strategies and marketing tools. Previous successes and failures. Lessons learned. </a:t>
            </a:r>
            <a:endParaRPr/>
          </a:p>
          <a:p>
            <a:pPr indent="-342900" lvl="0" marL="342900" rtl="0" algn="l">
              <a:spcBef>
                <a:spcPts val="1000"/>
              </a:spcBef>
              <a:spcAft>
                <a:spcPts val="0"/>
              </a:spcAft>
              <a:buSzPct val="79999"/>
              <a:buChar char="►"/>
            </a:pPr>
            <a:r>
              <a:rPr lang="en-US"/>
              <a:t>Pre-arrival preparation and guidance services to admitted international students. Step by step sharing of MRU practice</a:t>
            </a:r>
            <a:endParaRPr/>
          </a:p>
          <a:p>
            <a:pPr indent="-342900" lvl="0" marL="342900" rtl="0" algn="l">
              <a:spcBef>
                <a:spcPts val="1000"/>
              </a:spcBef>
              <a:spcAft>
                <a:spcPts val="0"/>
              </a:spcAft>
              <a:buSzPct val="79999"/>
              <a:buChar char="►"/>
            </a:pPr>
            <a:r>
              <a:rPr lang="en-US"/>
              <a:t>After arrival integration of international students. (Introductory week, orientation, student mentors (or student ambassador’s) activities from arrival, socio-cultural integration, mid-term follow-up, counselling and related services during entire study period)</a:t>
            </a:r>
            <a:endParaRPr/>
          </a:p>
          <a:p>
            <a:pPr indent="-342900" lvl="0" marL="342900" rtl="0" algn="l">
              <a:spcBef>
                <a:spcPts val="1000"/>
              </a:spcBef>
              <a:spcAft>
                <a:spcPts val="0"/>
              </a:spcAft>
              <a:buSzPct val="79999"/>
              <a:buChar char="►"/>
            </a:pPr>
            <a:r>
              <a:rPr lang="en-US"/>
              <a:t>Pre-departure meetings, pre-graduation orientation including career guidance (graduate traineeships, TRP for graduates to seek employment )</a:t>
            </a:r>
            <a:endParaRPr/>
          </a:p>
          <a:p>
            <a:pPr indent="-342900" lvl="0" marL="342900" rtl="0" algn="l">
              <a:spcBef>
                <a:spcPts val="1000"/>
              </a:spcBef>
              <a:spcAft>
                <a:spcPts val="0"/>
              </a:spcAft>
              <a:buSzPct val="79999"/>
              <a:buChar char="►"/>
            </a:pPr>
            <a:r>
              <a:rPr lang="en-US"/>
              <a:t>International student integration. Student experience.</a:t>
            </a:r>
            <a:endParaRPr/>
          </a:p>
          <a:p>
            <a:pPr indent="-342900" lvl="0" marL="342900" rtl="0" algn="l">
              <a:spcBef>
                <a:spcPts val="1000"/>
              </a:spcBef>
              <a:spcAft>
                <a:spcPts val="0"/>
              </a:spcAft>
              <a:buSzPct val="79999"/>
              <a:buChar char="►"/>
            </a:pPr>
            <a:r>
              <a:rPr b="1" lang="en-US"/>
              <a:t> </a:t>
            </a:r>
            <a:endParaRPr/>
          </a:p>
          <a:p>
            <a:pPr indent="-278892" lvl="0" marL="342900" rtl="0" algn="l">
              <a:spcBef>
                <a:spcPts val="1000"/>
              </a:spcBef>
              <a:spcAft>
                <a:spcPts val="0"/>
              </a:spcAft>
              <a:buSzPct val="79999"/>
              <a:buNone/>
            </a:pPr>
            <a:r>
              <a:t/>
            </a:r>
            <a:endParaRPr/>
          </a:p>
          <a:p>
            <a:pPr indent="-278892" lvl="0" marL="342900" rtl="0" algn="l">
              <a:spcBef>
                <a:spcPts val="1000"/>
              </a:spcBef>
              <a:spcAft>
                <a:spcPts val="0"/>
              </a:spcAft>
              <a:buSzPct val="79999"/>
              <a:buNone/>
            </a:pPr>
            <a:r>
              <a:t/>
            </a:r>
            <a:endParaRPr/>
          </a:p>
        </p:txBody>
      </p:sp>
      <p:pic>
        <p:nvPicPr>
          <p:cNvPr descr="На зображенні може бути: 1 особа та текст «Co-funded by the Erasmus+ Programme of the European Union cေcေ INTER ADIS INTERNATION OFFICE MRC Francesco Lipari OUNTER -Italian student from the University Palermo -Erasmus program participant -International office trainee Personalsupport ADIS MR»" id="181" name="Google Shape;181;p5"/>
          <p:cNvPicPr preferRelativeResize="0"/>
          <p:nvPr/>
        </p:nvPicPr>
        <p:blipFill rotWithShape="1">
          <a:blip r:embed="rId3">
            <a:alphaModFix/>
          </a:blip>
          <a:srcRect b="0" l="0" r="0" t="23035"/>
          <a:stretch/>
        </p:blipFill>
        <p:spPr>
          <a:xfrm>
            <a:off x="6900042" y="2392094"/>
            <a:ext cx="5286703" cy="3367750"/>
          </a:xfrm>
          <a:prstGeom prst="rect">
            <a:avLst/>
          </a:prstGeom>
          <a:noFill/>
          <a:ln>
            <a:noFill/>
          </a:ln>
        </p:spPr>
      </p:pic>
      <p:pic>
        <p:nvPicPr>
          <p:cNvPr descr="Project HOME | HousErasmus+" id="182" name="Google Shape;182;p5"/>
          <p:cNvPicPr preferRelativeResize="0"/>
          <p:nvPr/>
        </p:nvPicPr>
        <p:blipFill rotWithShape="1">
          <a:blip r:embed="rId4">
            <a:alphaModFix/>
          </a:blip>
          <a:srcRect b="0" l="0" r="0" t="0"/>
          <a:stretch/>
        </p:blipFill>
        <p:spPr>
          <a:xfrm>
            <a:off x="84979" y="84483"/>
            <a:ext cx="2794856" cy="610210"/>
          </a:xfrm>
          <a:prstGeom prst="rect">
            <a:avLst/>
          </a:prstGeom>
          <a:noFill/>
          <a:ln>
            <a:noFill/>
          </a:ln>
        </p:spPr>
      </p:pic>
      <p:pic>
        <p:nvPicPr>
          <p:cNvPr descr="C:\Users\Администратор\Documents\KROK\Erasmus+_new projects 2020\Infp for NEO\logo-4.jpg" id="183" name="Google Shape;183;p5"/>
          <p:cNvPicPr preferRelativeResize="0"/>
          <p:nvPr/>
        </p:nvPicPr>
        <p:blipFill rotWithShape="1">
          <a:blip r:embed="rId5">
            <a:alphaModFix/>
          </a:blip>
          <a:srcRect b="0" l="0" r="0" t="0"/>
          <a:stretch/>
        </p:blipFill>
        <p:spPr>
          <a:xfrm>
            <a:off x="10771598" y="85494"/>
            <a:ext cx="1353055" cy="67195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6"/>
          <p:cNvSpPr txBox="1"/>
          <p:nvPr>
            <p:ph type="title"/>
          </p:nvPr>
        </p:nvSpPr>
        <p:spPr>
          <a:xfrm>
            <a:off x="194287" y="948930"/>
            <a:ext cx="11727180" cy="145075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2800"/>
              <a:buFont typeface="Trebuchet MS"/>
              <a:buNone/>
            </a:pPr>
            <a:r>
              <a:rPr b="1" lang="en-US" sz="2800"/>
              <a:t>Online Part of Study Visit</a:t>
            </a:r>
            <a:r>
              <a:rPr lang="en-US" sz="2800"/>
              <a:t> </a:t>
            </a:r>
            <a:r>
              <a:rPr b="1" lang="en-US" sz="2800"/>
              <a:t>"Data outcome from surveys. Admission and Integration practices“</a:t>
            </a:r>
            <a:r>
              <a:rPr lang="en-US" sz="2800"/>
              <a:t> </a:t>
            </a:r>
            <a:r>
              <a:rPr b="1" lang="en-US" sz="2800"/>
              <a:t>by Ostbayerische Technische Hochschule Amberg-Weiden</a:t>
            </a:r>
            <a:endParaRPr sz="2800"/>
          </a:p>
        </p:txBody>
      </p:sp>
      <p:sp>
        <p:nvSpPr>
          <p:cNvPr id="189" name="Google Shape;189;p6"/>
          <p:cNvSpPr txBox="1"/>
          <p:nvPr>
            <p:ph idx="1" type="body"/>
          </p:nvPr>
        </p:nvSpPr>
        <p:spPr>
          <a:xfrm>
            <a:off x="194287" y="2695758"/>
            <a:ext cx="7555976" cy="4023360"/>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SzPct val="79999"/>
              <a:buChar char="►"/>
            </a:pPr>
            <a:r>
              <a:rPr b="1" lang="en-US"/>
              <a:t>16 April 2021 the Online Part of Study Visit "Data outcome from surveys. Admission and Integration practices" by Ostbayerische Technische Hochschule Amberg-Weiden, Germany</a:t>
            </a:r>
            <a:r>
              <a:rPr lang="en-US"/>
              <a:t> was held in the frameworks of the project INTERADIS "International Students Adaptation and Integration".</a:t>
            </a:r>
            <a:endParaRPr/>
          </a:p>
          <a:p>
            <a:pPr indent="-342900" lvl="0" marL="342900" rtl="0" algn="l">
              <a:spcBef>
                <a:spcPts val="1000"/>
              </a:spcBef>
              <a:spcAft>
                <a:spcPts val="0"/>
              </a:spcAft>
              <a:buSzPct val="79999"/>
              <a:buChar char="►"/>
            </a:pPr>
            <a:r>
              <a:rPr b="1" lang="en-US"/>
              <a:t>The program of the online visit included: </a:t>
            </a:r>
            <a:endParaRPr/>
          </a:p>
          <a:p>
            <a:pPr indent="-342900" lvl="0" marL="342900" rtl="0" algn="l">
              <a:spcBef>
                <a:spcPts val="1000"/>
              </a:spcBef>
              <a:spcAft>
                <a:spcPts val="0"/>
              </a:spcAft>
              <a:buSzPct val="79999"/>
              <a:buChar char="►"/>
            </a:pPr>
            <a:r>
              <a:rPr lang="en-US"/>
              <a:t>Virtual "Kaffeerunde" with wonder.me </a:t>
            </a:r>
            <a:endParaRPr/>
          </a:p>
          <a:p>
            <a:pPr indent="-342900" lvl="0" marL="342900" rtl="0" algn="l">
              <a:spcBef>
                <a:spcPts val="1000"/>
              </a:spcBef>
              <a:spcAft>
                <a:spcPts val="0"/>
              </a:spcAft>
              <a:buSzPct val="79999"/>
              <a:buChar char="►"/>
            </a:pPr>
            <a:r>
              <a:rPr lang="en-US"/>
              <a:t>Data Analysis of survey outcome (group work - allocating the responses to work packages) </a:t>
            </a:r>
            <a:endParaRPr/>
          </a:p>
          <a:p>
            <a:pPr indent="-342900" lvl="0" marL="342900" rtl="0" algn="l">
              <a:spcBef>
                <a:spcPts val="1000"/>
              </a:spcBef>
              <a:spcAft>
                <a:spcPts val="0"/>
              </a:spcAft>
              <a:buSzPct val="79999"/>
              <a:buChar char="►"/>
            </a:pPr>
            <a:r>
              <a:rPr lang="en-US"/>
              <a:t>Best Practice@OTH AW with the head of the international office Dr. Annabelle Wolff</a:t>
            </a:r>
            <a:endParaRPr/>
          </a:p>
          <a:p>
            <a:pPr indent="-342900" lvl="0" marL="342900" rtl="0" algn="l">
              <a:spcBef>
                <a:spcPts val="1000"/>
              </a:spcBef>
              <a:spcAft>
                <a:spcPts val="0"/>
              </a:spcAft>
              <a:buSzPct val="79999"/>
              <a:buChar char="►"/>
            </a:pPr>
            <a:r>
              <a:rPr lang="en-US"/>
              <a:t>Tools for coordinating the international student life cycle: Mobility Online, Orientation Days, Buddy Program </a:t>
            </a:r>
            <a:endParaRPr/>
          </a:p>
          <a:p>
            <a:pPr indent="-342900" lvl="0" marL="342900" rtl="0" algn="l">
              <a:spcBef>
                <a:spcPts val="1000"/>
              </a:spcBef>
              <a:spcAft>
                <a:spcPts val="0"/>
              </a:spcAft>
              <a:buSzPct val="79999"/>
              <a:buChar char="►"/>
            </a:pPr>
            <a:r>
              <a:rPr lang="en-US"/>
              <a:t>Networking possibilities for international offices in German</a:t>
            </a:r>
            <a:endParaRPr/>
          </a:p>
          <a:p>
            <a:pPr indent="-258318" lvl="0" marL="342900" rtl="0" algn="l">
              <a:spcBef>
                <a:spcPts val="1000"/>
              </a:spcBef>
              <a:spcAft>
                <a:spcPts val="0"/>
              </a:spcAft>
              <a:buSzPct val="79999"/>
              <a:buNone/>
            </a:pPr>
            <a:r>
              <a:t/>
            </a:r>
            <a:endParaRPr/>
          </a:p>
        </p:txBody>
      </p:sp>
      <p:pic>
        <p:nvPicPr>
          <p:cNvPr descr="На зображенні може бути: 18 людей та текст" id="190" name="Google Shape;190;p6"/>
          <p:cNvPicPr preferRelativeResize="0"/>
          <p:nvPr/>
        </p:nvPicPr>
        <p:blipFill rotWithShape="1">
          <a:blip r:embed="rId3">
            <a:alphaModFix/>
          </a:blip>
          <a:srcRect b="1" l="0" r="0" t="18528"/>
          <a:stretch/>
        </p:blipFill>
        <p:spPr>
          <a:xfrm>
            <a:off x="7640955" y="2800350"/>
            <a:ext cx="4269105" cy="2663190"/>
          </a:xfrm>
          <a:prstGeom prst="rect">
            <a:avLst/>
          </a:prstGeom>
          <a:noFill/>
          <a:ln>
            <a:noFill/>
          </a:ln>
        </p:spPr>
      </p:pic>
      <p:pic>
        <p:nvPicPr>
          <p:cNvPr descr="Project HOME | HousErasmus+" id="191" name="Google Shape;191;p6"/>
          <p:cNvPicPr preferRelativeResize="0"/>
          <p:nvPr/>
        </p:nvPicPr>
        <p:blipFill rotWithShape="1">
          <a:blip r:embed="rId4">
            <a:alphaModFix/>
          </a:blip>
          <a:srcRect b="0" l="0" r="0" t="0"/>
          <a:stretch/>
        </p:blipFill>
        <p:spPr>
          <a:xfrm>
            <a:off x="194287" y="116367"/>
            <a:ext cx="2794856" cy="610210"/>
          </a:xfrm>
          <a:prstGeom prst="rect">
            <a:avLst/>
          </a:prstGeom>
          <a:noFill/>
          <a:ln>
            <a:noFill/>
          </a:ln>
        </p:spPr>
      </p:pic>
      <p:pic>
        <p:nvPicPr>
          <p:cNvPr descr="C:\Users\Администратор\Documents\KROK\Erasmus+_new projects 2020\Infp for NEO\logo-4.jpg" id="192" name="Google Shape;192;p6"/>
          <p:cNvPicPr preferRelativeResize="0"/>
          <p:nvPr/>
        </p:nvPicPr>
        <p:blipFill rotWithShape="1">
          <a:blip r:embed="rId5">
            <a:alphaModFix/>
          </a:blip>
          <a:srcRect b="0" l="0" r="0" t="0"/>
          <a:stretch/>
        </p:blipFill>
        <p:spPr>
          <a:xfrm>
            <a:off x="10771598" y="85494"/>
            <a:ext cx="1353055" cy="6719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7"/>
          <p:cNvSpPr txBox="1"/>
          <p:nvPr>
            <p:ph type="title"/>
          </p:nvPr>
        </p:nvSpPr>
        <p:spPr>
          <a:xfrm>
            <a:off x="1376855" y="757450"/>
            <a:ext cx="11340662" cy="145075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US" sz="3600"/>
              <a:t>Online Part of Study Visit,</a:t>
            </a:r>
            <a:br>
              <a:rPr lang="en-US" sz="3600"/>
            </a:br>
            <a:r>
              <a:rPr b="1" lang="en-US" sz="3600"/>
              <a:t>organized by Netherlands Business Academy</a:t>
            </a:r>
            <a:endParaRPr sz="3600"/>
          </a:p>
        </p:txBody>
      </p:sp>
      <p:sp>
        <p:nvSpPr>
          <p:cNvPr id="198" name="Google Shape;198;p7"/>
          <p:cNvSpPr txBox="1"/>
          <p:nvPr>
            <p:ph idx="1" type="body"/>
          </p:nvPr>
        </p:nvSpPr>
        <p:spPr>
          <a:xfrm>
            <a:off x="168166" y="1845733"/>
            <a:ext cx="6598394" cy="4397411"/>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spcBef>
                <a:spcPts val="0"/>
              </a:spcBef>
              <a:spcAft>
                <a:spcPts val="0"/>
              </a:spcAft>
              <a:buSzPct val="79999"/>
              <a:buChar char="►"/>
            </a:pPr>
            <a:r>
              <a:rPr b="1" lang="en-US"/>
              <a:t>20 April 2021 the Online Part of Study Visit "Introduction to Intercultural Communication" by Netherlands Business Academy, the Netherlands,</a:t>
            </a:r>
            <a:r>
              <a:rPr lang="en-US"/>
              <a:t> was held in the frameworks of the project INTERADIS "International Students Adaptation and Integration".</a:t>
            </a:r>
            <a:endParaRPr/>
          </a:p>
          <a:p>
            <a:pPr indent="-342900" lvl="0" marL="342900" rtl="0" algn="l">
              <a:spcBef>
                <a:spcPts val="1000"/>
              </a:spcBef>
              <a:spcAft>
                <a:spcPts val="0"/>
              </a:spcAft>
              <a:buSzPct val="79999"/>
              <a:buChar char="►"/>
            </a:pPr>
            <a:r>
              <a:rPr b="1" lang="en-US"/>
              <a:t>The program of the online visit included:</a:t>
            </a:r>
            <a:endParaRPr/>
          </a:p>
          <a:p>
            <a:pPr indent="-342900" lvl="0" marL="342900" rtl="0" algn="l">
              <a:spcBef>
                <a:spcPts val="1000"/>
              </a:spcBef>
              <a:spcAft>
                <a:spcPts val="0"/>
              </a:spcAft>
              <a:buSzPct val="79999"/>
              <a:buChar char="►"/>
            </a:pPr>
            <a:r>
              <a:rPr lang="en-US"/>
              <a:t>Opening by Jan van Zwieten and Steve Austen “Short and long term ambition on internalization”</a:t>
            </a:r>
            <a:endParaRPr/>
          </a:p>
          <a:p>
            <a:pPr indent="-342900" lvl="0" marL="342900" rtl="0" algn="l">
              <a:spcBef>
                <a:spcPts val="1000"/>
              </a:spcBef>
              <a:spcAft>
                <a:spcPts val="0"/>
              </a:spcAft>
              <a:buSzPct val="79999"/>
              <a:buChar char="►"/>
            </a:pPr>
            <a:r>
              <a:rPr lang="en-US"/>
              <a:t>Presentation by Jan van Zwieten "why internationalization"</a:t>
            </a:r>
            <a:endParaRPr/>
          </a:p>
          <a:p>
            <a:pPr indent="-342900" lvl="0" marL="342900" rtl="0" algn="l">
              <a:spcBef>
                <a:spcPts val="1000"/>
              </a:spcBef>
              <a:spcAft>
                <a:spcPts val="0"/>
              </a:spcAft>
              <a:buSzPct val="79999"/>
              <a:buChar char="►"/>
            </a:pPr>
            <a:r>
              <a:rPr lang="en-US"/>
              <a:t>Panel discussion</a:t>
            </a:r>
            <a:endParaRPr/>
          </a:p>
          <a:p>
            <a:pPr indent="-342900" lvl="0" marL="342900" rtl="0" algn="l">
              <a:spcBef>
                <a:spcPts val="1000"/>
              </a:spcBef>
              <a:spcAft>
                <a:spcPts val="0"/>
              </a:spcAft>
              <a:buSzPct val="79999"/>
              <a:buChar char="►"/>
            </a:pPr>
            <a:r>
              <a:rPr lang="en-US"/>
              <a:t>Group discussion, answering the questions: “Why going international”, Short and Long term goals”, “What kind of organizational changes does it require”.</a:t>
            </a:r>
            <a:endParaRPr/>
          </a:p>
          <a:p>
            <a:pPr indent="-342900" lvl="0" marL="342900" rtl="0" algn="l">
              <a:spcBef>
                <a:spcPts val="1000"/>
              </a:spcBef>
              <a:spcAft>
                <a:spcPts val="0"/>
              </a:spcAft>
              <a:buSzPct val="79999"/>
              <a:buChar char="►"/>
            </a:pPr>
            <a:r>
              <a:rPr lang="en-US"/>
              <a:t>Presentations of panelists:</a:t>
            </a:r>
            <a:endParaRPr/>
          </a:p>
          <a:p>
            <a:pPr indent="-342900" lvl="0" marL="342900" rtl="0" algn="l">
              <a:spcBef>
                <a:spcPts val="1000"/>
              </a:spcBef>
              <a:spcAft>
                <a:spcPts val="0"/>
              </a:spcAft>
              <a:buSzPct val="79999"/>
              <a:buChar char="►"/>
            </a:pPr>
            <a:r>
              <a:rPr lang="en-US"/>
              <a:t>Taras Finikov "How to acquire intercultural competences"</a:t>
            </a:r>
            <a:endParaRPr/>
          </a:p>
          <a:p>
            <a:pPr indent="-342900" lvl="0" marL="342900" rtl="0" algn="l">
              <a:spcBef>
                <a:spcPts val="1000"/>
              </a:spcBef>
              <a:spcAft>
                <a:spcPts val="0"/>
              </a:spcAft>
              <a:buSzPct val="79999"/>
              <a:buChar char="►"/>
            </a:pPr>
            <a:r>
              <a:rPr lang="en-US"/>
              <a:t>Izabella Agardi "Aspects of image building and identity construction"</a:t>
            </a:r>
            <a:endParaRPr/>
          </a:p>
          <a:p>
            <a:pPr indent="-342900" lvl="0" marL="342900" rtl="0" algn="l">
              <a:spcBef>
                <a:spcPts val="1000"/>
              </a:spcBef>
              <a:spcAft>
                <a:spcPts val="0"/>
              </a:spcAft>
              <a:buSzPct val="79999"/>
              <a:buChar char="►"/>
            </a:pPr>
            <a:r>
              <a:rPr lang="en-US"/>
              <a:t>Mario Neve "The context of place and environment"</a:t>
            </a:r>
            <a:endParaRPr/>
          </a:p>
          <a:p>
            <a:pPr indent="-342900" lvl="0" marL="342900" rtl="0" algn="l">
              <a:spcBef>
                <a:spcPts val="1000"/>
              </a:spcBef>
              <a:spcAft>
                <a:spcPts val="0"/>
              </a:spcAft>
              <a:buSzPct val="79999"/>
              <a:buChar char="►"/>
            </a:pPr>
            <a:r>
              <a:rPr lang="en-US"/>
              <a:t>Hala Naoum Nehme "European citizenship issues, a personal experience".</a:t>
            </a:r>
            <a:endParaRPr/>
          </a:p>
          <a:p>
            <a:pPr indent="-272034" lvl="0" marL="342900" rtl="0" algn="l">
              <a:spcBef>
                <a:spcPts val="1000"/>
              </a:spcBef>
              <a:spcAft>
                <a:spcPts val="0"/>
              </a:spcAft>
              <a:buSzPct val="79999"/>
              <a:buNone/>
            </a:pPr>
            <a:r>
              <a:t/>
            </a:r>
            <a:endParaRPr/>
          </a:p>
        </p:txBody>
      </p:sp>
      <p:pic>
        <p:nvPicPr>
          <p:cNvPr descr="На зображенні може бути: 15 людей та текст" id="199" name="Google Shape;199;p7"/>
          <p:cNvPicPr preferRelativeResize="0"/>
          <p:nvPr/>
        </p:nvPicPr>
        <p:blipFill rotWithShape="1">
          <a:blip r:embed="rId3">
            <a:alphaModFix/>
          </a:blip>
          <a:srcRect b="0" l="0" r="0" t="16532"/>
          <a:stretch/>
        </p:blipFill>
        <p:spPr>
          <a:xfrm>
            <a:off x="6766560" y="2474806"/>
            <a:ext cx="5199380" cy="3394288"/>
          </a:xfrm>
          <a:prstGeom prst="rect">
            <a:avLst/>
          </a:prstGeom>
          <a:noFill/>
          <a:ln>
            <a:noFill/>
          </a:ln>
        </p:spPr>
      </p:pic>
      <p:pic>
        <p:nvPicPr>
          <p:cNvPr descr="Project HOME | HousErasmus+" id="200" name="Google Shape;200;p7"/>
          <p:cNvPicPr preferRelativeResize="0"/>
          <p:nvPr/>
        </p:nvPicPr>
        <p:blipFill rotWithShape="1">
          <a:blip r:embed="rId4">
            <a:alphaModFix/>
          </a:blip>
          <a:srcRect b="0" l="0" r="0" t="0"/>
          <a:stretch/>
        </p:blipFill>
        <p:spPr>
          <a:xfrm>
            <a:off x="84979" y="84483"/>
            <a:ext cx="2794856" cy="610210"/>
          </a:xfrm>
          <a:prstGeom prst="rect">
            <a:avLst/>
          </a:prstGeom>
          <a:noFill/>
          <a:ln>
            <a:noFill/>
          </a:ln>
        </p:spPr>
      </p:pic>
      <p:pic>
        <p:nvPicPr>
          <p:cNvPr descr="C:\Users\Администратор\Documents\KROK\Erasmus+_new projects 2020\Infp for NEO\logo-4.jpg" id="201" name="Google Shape;201;p7"/>
          <p:cNvPicPr preferRelativeResize="0"/>
          <p:nvPr/>
        </p:nvPicPr>
        <p:blipFill rotWithShape="1">
          <a:blip r:embed="rId5">
            <a:alphaModFix/>
          </a:blip>
          <a:srcRect b="0" l="0" r="0" t="0"/>
          <a:stretch/>
        </p:blipFill>
        <p:spPr>
          <a:xfrm>
            <a:off x="10771598" y="85494"/>
            <a:ext cx="1353055" cy="6719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8"/>
          <p:cNvSpPr txBox="1"/>
          <p:nvPr>
            <p:ph type="title"/>
          </p:nvPr>
        </p:nvSpPr>
        <p:spPr>
          <a:xfrm>
            <a:off x="240950" y="631862"/>
            <a:ext cx="11498580" cy="1132294"/>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b="1" lang="en-US" sz="3600"/>
              <a:t>Online Part of Study Visit organized by University of Foggia, Italy</a:t>
            </a:r>
            <a:endParaRPr sz="3600"/>
          </a:p>
        </p:txBody>
      </p:sp>
      <p:sp>
        <p:nvSpPr>
          <p:cNvPr id="207" name="Google Shape;207;p8"/>
          <p:cNvSpPr txBox="1"/>
          <p:nvPr>
            <p:ph idx="1" type="body"/>
          </p:nvPr>
        </p:nvSpPr>
        <p:spPr>
          <a:xfrm>
            <a:off x="84979" y="1845734"/>
            <a:ext cx="6636868" cy="4428942"/>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spcBef>
                <a:spcPts val="0"/>
              </a:spcBef>
              <a:spcAft>
                <a:spcPts val="0"/>
              </a:spcAft>
              <a:buSzPct val="79999"/>
              <a:buChar char="►"/>
            </a:pPr>
            <a:r>
              <a:rPr b="1" lang="en-US"/>
              <a:t>28 April 2021</a:t>
            </a:r>
            <a:r>
              <a:rPr lang="en-US"/>
              <a:t> </a:t>
            </a:r>
            <a:r>
              <a:rPr b="1" lang="en-US"/>
              <a:t>the Online Part of Study Visit organized by University of Foggia, Italy</a:t>
            </a:r>
            <a:r>
              <a:rPr lang="en-US"/>
              <a:t> was held in the frameworks of the project INTERADIS "International Students Adaptation and Integration". </a:t>
            </a:r>
            <a:endParaRPr/>
          </a:p>
          <a:p>
            <a:pPr indent="-342900" lvl="0" marL="342900" rtl="0" algn="l">
              <a:spcBef>
                <a:spcPts val="1000"/>
              </a:spcBef>
              <a:spcAft>
                <a:spcPts val="0"/>
              </a:spcAft>
              <a:buSzPct val="79999"/>
              <a:buChar char="►"/>
            </a:pPr>
            <a:r>
              <a:rPr b="1" lang="en-US"/>
              <a:t>The </a:t>
            </a:r>
            <a:r>
              <a:rPr lang="en-US"/>
              <a:t>E</a:t>
            </a:r>
            <a:r>
              <a:rPr b="1" lang="en-US"/>
              <a:t>program of the visit included the following topics: </a:t>
            </a:r>
            <a:endParaRPr/>
          </a:p>
          <a:p>
            <a:pPr indent="-342900" lvl="0" marL="342900" rtl="0" algn="l">
              <a:spcBef>
                <a:spcPts val="1000"/>
              </a:spcBef>
              <a:spcAft>
                <a:spcPts val="0"/>
              </a:spcAft>
              <a:buSzPct val="79999"/>
              <a:buChar char="►"/>
            </a:pPr>
            <a:r>
              <a:rPr lang="en-US"/>
              <a:t>prof. Stefano Netti: "The COVID-19 pandemic and the university system: new challenges and new opportunities for development and internationalization of Ukrainian Higher Education Institutions" </a:t>
            </a:r>
            <a:endParaRPr/>
          </a:p>
          <a:p>
            <a:pPr indent="-342900" lvl="0" marL="342900" rtl="0" algn="l">
              <a:spcBef>
                <a:spcPts val="1000"/>
              </a:spcBef>
              <a:spcAft>
                <a:spcPts val="0"/>
              </a:spcAft>
              <a:buSzPct val="79999"/>
              <a:buChar char="►"/>
            </a:pPr>
            <a:r>
              <a:rPr lang="en-US"/>
              <a:t>prof. Edagardo Sica, Topic: "International students and disability: ensuring accessibility to the Ukrainian higher education system" </a:t>
            </a:r>
            <a:endParaRPr/>
          </a:p>
          <a:p>
            <a:pPr indent="-342900" lvl="0" marL="342900" rtl="0" algn="l">
              <a:spcBef>
                <a:spcPts val="1000"/>
              </a:spcBef>
              <a:spcAft>
                <a:spcPts val="0"/>
              </a:spcAft>
              <a:buSzPct val="79999"/>
              <a:buChar char="►"/>
            </a:pPr>
            <a:r>
              <a:rPr lang="en-US"/>
              <a:t>prof. Domenico Viti, Topic : “Smoothing students’ culture gap: enhancing mutual understanding and relationship when studying in Ukraine” </a:t>
            </a:r>
            <a:endParaRPr/>
          </a:p>
          <a:p>
            <a:pPr indent="-342900" lvl="0" marL="342900" rtl="0" algn="l">
              <a:spcBef>
                <a:spcPts val="1000"/>
              </a:spcBef>
              <a:spcAft>
                <a:spcPts val="0"/>
              </a:spcAft>
              <a:buSzPct val="79999"/>
              <a:buChar char="►"/>
            </a:pPr>
            <a:r>
              <a:rPr lang="en-US"/>
              <a:t>PhD Olesia Benchak - Department of history and international relations, Uzhhorod National University, topc: “Working experience at UniFG International office within Erasmus+ program” </a:t>
            </a:r>
            <a:endParaRPr/>
          </a:p>
          <a:p>
            <a:pPr indent="-342900" lvl="0" marL="342900" rtl="0" algn="l">
              <a:spcBef>
                <a:spcPts val="1000"/>
              </a:spcBef>
              <a:spcAft>
                <a:spcPts val="0"/>
              </a:spcAft>
              <a:buSzPct val="79999"/>
              <a:buChar char="►"/>
            </a:pPr>
            <a:r>
              <a:rPr lang="en-US"/>
              <a:t>Giulio Esposito, topic: “Strategies to attract international students. Sharing best practices of University of Foggia in adaptation of international students” </a:t>
            </a:r>
            <a:endParaRPr/>
          </a:p>
          <a:p>
            <a:pPr indent="-342900" lvl="0" marL="342900" rtl="0" algn="l">
              <a:spcBef>
                <a:spcPts val="1000"/>
              </a:spcBef>
              <a:spcAft>
                <a:spcPts val="0"/>
              </a:spcAft>
              <a:buSzPct val="79999"/>
              <a:buChar char="►"/>
            </a:pPr>
            <a:r>
              <a:rPr b="1" lang="en-US"/>
              <a:t>A lot of thanks to the organizers of event – University of Foggia for an interesting and fruitful study visit!</a:t>
            </a:r>
            <a:endParaRPr/>
          </a:p>
          <a:p>
            <a:pPr indent="-272034" lvl="0" marL="342900" rtl="0" algn="l">
              <a:spcBef>
                <a:spcPts val="1000"/>
              </a:spcBef>
              <a:spcAft>
                <a:spcPts val="0"/>
              </a:spcAft>
              <a:buSzPct val="79999"/>
              <a:buNone/>
            </a:pPr>
            <a:r>
              <a:t/>
            </a:r>
            <a:endParaRPr/>
          </a:p>
        </p:txBody>
      </p:sp>
      <p:pic>
        <p:nvPicPr>
          <p:cNvPr descr="На зображенні може бути: 3 людини" id="208" name="Google Shape;208;p8"/>
          <p:cNvPicPr preferRelativeResize="0"/>
          <p:nvPr/>
        </p:nvPicPr>
        <p:blipFill rotWithShape="1">
          <a:blip r:embed="rId3">
            <a:alphaModFix/>
          </a:blip>
          <a:srcRect b="0" l="0" r="0" t="22172"/>
          <a:stretch/>
        </p:blipFill>
        <p:spPr>
          <a:xfrm>
            <a:off x="6721847" y="2286293"/>
            <a:ext cx="5248910" cy="3363806"/>
          </a:xfrm>
          <a:prstGeom prst="rect">
            <a:avLst/>
          </a:prstGeom>
          <a:noFill/>
          <a:ln>
            <a:noFill/>
          </a:ln>
        </p:spPr>
      </p:pic>
      <p:pic>
        <p:nvPicPr>
          <p:cNvPr descr="Project HOME | HousErasmus+" id="209" name="Google Shape;209;p8"/>
          <p:cNvPicPr preferRelativeResize="0"/>
          <p:nvPr/>
        </p:nvPicPr>
        <p:blipFill rotWithShape="1">
          <a:blip r:embed="rId4">
            <a:alphaModFix/>
          </a:blip>
          <a:srcRect b="0" l="0" r="0" t="0"/>
          <a:stretch/>
        </p:blipFill>
        <p:spPr>
          <a:xfrm>
            <a:off x="84979" y="84483"/>
            <a:ext cx="2794856" cy="610210"/>
          </a:xfrm>
          <a:prstGeom prst="rect">
            <a:avLst/>
          </a:prstGeom>
          <a:noFill/>
          <a:ln>
            <a:noFill/>
          </a:ln>
        </p:spPr>
      </p:pic>
      <p:pic>
        <p:nvPicPr>
          <p:cNvPr descr="C:\Users\Администратор\Documents\KROK\Erasmus+_new projects 2020\Infp for NEO\logo-4.jpg" id="210" name="Google Shape;210;p8"/>
          <p:cNvPicPr preferRelativeResize="0"/>
          <p:nvPr/>
        </p:nvPicPr>
        <p:blipFill rotWithShape="1">
          <a:blip r:embed="rId5">
            <a:alphaModFix/>
          </a:blip>
          <a:srcRect b="0" l="0" r="0" t="0"/>
          <a:stretch/>
        </p:blipFill>
        <p:spPr>
          <a:xfrm>
            <a:off x="10771598" y="85494"/>
            <a:ext cx="1353055" cy="6719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9"/>
          <p:cNvSpPr txBox="1"/>
          <p:nvPr>
            <p:ph type="title"/>
          </p:nvPr>
        </p:nvSpPr>
        <p:spPr>
          <a:xfrm>
            <a:off x="361543" y="834189"/>
            <a:ext cx="8596668" cy="8264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Materials on Study Visit</a:t>
            </a:r>
            <a:endParaRPr/>
          </a:p>
        </p:txBody>
      </p:sp>
      <p:sp>
        <p:nvSpPr>
          <p:cNvPr id="216" name="Google Shape;216;p9"/>
          <p:cNvSpPr txBox="1"/>
          <p:nvPr>
            <p:ph idx="1" type="body"/>
          </p:nvPr>
        </p:nvSpPr>
        <p:spPr>
          <a:xfrm>
            <a:off x="247824" y="1846316"/>
            <a:ext cx="5049389" cy="46010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US"/>
              <a:t>Example of the materials of the SV, uploaded on google disc</a:t>
            </a:r>
            <a:endParaRPr/>
          </a:p>
        </p:txBody>
      </p:sp>
      <p:pic>
        <p:nvPicPr>
          <p:cNvPr descr="C:\Users\Администратор\Documents\KROK\Erasmus+_new projects 2020\Collage CLIIMAN\cofundedErasmus.jpg" id="217" name="Google Shape;217;p9"/>
          <p:cNvPicPr preferRelativeResize="0"/>
          <p:nvPr/>
        </p:nvPicPr>
        <p:blipFill rotWithShape="1">
          <a:blip r:embed="rId3">
            <a:alphaModFix/>
          </a:blip>
          <a:srcRect b="0" l="0" r="27590" t="0"/>
          <a:stretch/>
        </p:blipFill>
        <p:spPr>
          <a:xfrm>
            <a:off x="0" y="0"/>
            <a:ext cx="2935705" cy="834189"/>
          </a:xfrm>
          <a:prstGeom prst="rect">
            <a:avLst/>
          </a:prstGeom>
          <a:noFill/>
          <a:ln>
            <a:noFill/>
          </a:ln>
        </p:spPr>
      </p:pic>
      <p:pic>
        <p:nvPicPr>
          <p:cNvPr descr="C:\Users\Администратор\Documents\KROK\Erasmus+_new projects 2020\Infp for NEO\logo-4.jpg" id="218" name="Google Shape;218;p9"/>
          <p:cNvPicPr preferRelativeResize="0"/>
          <p:nvPr/>
        </p:nvPicPr>
        <p:blipFill rotWithShape="1">
          <a:blip r:embed="rId4">
            <a:alphaModFix/>
          </a:blip>
          <a:srcRect b="0" l="0" r="0" t="0"/>
          <a:stretch/>
        </p:blipFill>
        <p:spPr>
          <a:xfrm>
            <a:off x="10771598" y="85494"/>
            <a:ext cx="1353055" cy="671956"/>
          </a:xfrm>
          <a:prstGeom prst="rect">
            <a:avLst/>
          </a:prstGeom>
          <a:noFill/>
          <a:ln>
            <a:noFill/>
          </a:ln>
        </p:spPr>
      </p:pic>
      <p:pic>
        <p:nvPicPr>
          <p:cNvPr id="219" name="Google Shape;219;p9"/>
          <p:cNvPicPr preferRelativeResize="0"/>
          <p:nvPr/>
        </p:nvPicPr>
        <p:blipFill rotWithShape="1">
          <a:blip r:embed="rId5">
            <a:alphaModFix/>
          </a:blip>
          <a:srcRect b="20809" l="12289" r="9309" t="13453"/>
          <a:stretch/>
        </p:blipFill>
        <p:spPr>
          <a:xfrm>
            <a:off x="861848" y="2672761"/>
            <a:ext cx="8171916" cy="38541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Грань">
  <a:themeElements>
    <a:clrScheme name="Синий и зеленый">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2020-06-12T07:01:12Z</dcterms:created>
  <dc:creator>Администратор</dc:creator>
</cp:coreProperties>
</file>